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6" r:id="rId5"/>
    <p:sldId id="280" r:id="rId6"/>
    <p:sldId id="262" r:id="rId7"/>
    <p:sldId id="275" r:id="rId8"/>
    <p:sldId id="264" r:id="rId9"/>
    <p:sldId id="283" r:id="rId10"/>
    <p:sldId id="265" r:id="rId11"/>
    <p:sldId id="284" r:id="rId12"/>
    <p:sldId id="281" r:id="rId13"/>
    <p:sldId id="273" r:id="rId14"/>
    <p:sldId id="282" r:id="rId15"/>
    <p:sldId id="267" r:id="rId16"/>
    <p:sldId id="26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C5D4"/>
    <a:srgbClr val="007C91"/>
    <a:srgbClr val="8BB5BF"/>
    <a:srgbClr val="A0B7D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6C666E-17A0-39F1-56D3-B290D6A5B8ED}" v="22" dt="2021-12-13T12:07:52.957"/>
    <p1510:client id="{880420D9-F0F7-45EB-8299-4612EE0F898E}" v="62" vWet="64" dt="2021-12-13T12:07:09.431"/>
    <p1510:client id="{AAF7018F-BA46-4654-B58A-0CFEA46CAC6E}" v="3" dt="2021-12-13T12:16:35.477"/>
    <p1510:client id="{D29C64A4-2DD4-1C56-D7FE-909D2397FBFE}" v="6" dt="2021-12-13T10:21:50.5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F94399-4760-E249-A21A-E0B302D943C1}" type="datetimeFigureOut">
              <a:rPr lang="en-US" smtClean="0"/>
              <a:t>12/15/2021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9349AD-43E2-A142-9B61-FBB06C64E86F}" type="slidenum">
              <a:rPr lang="en-US" smtClean="0"/>
              <a:t>‹#›</a:t>
            </a:fld>
            <a:endParaRPr lang="en-US"/>
          </a:p>
        </p:txBody>
      </p:sp>
    </p:spTree>
    <p:extLst>
      <p:ext uri="{BB962C8B-B14F-4D97-AF65-F5344CB8AC3E}">
        <p14:creationId xmlns:p14="http://schemas.microsoft.com/office/powerpoint/2010/main" val="280939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420D6-CED8-4F62-AA93-FCC34ADFC569}"/>
              </a:ext>
            </a:extLst>
          </p:cNvPr>
          <p:cNvSpPr>
            <a:spLocks noGrp="1"/>
          </p:cNvSpPr>
          <p:nvPr>
            <p:ph type="ctrTitle"/>
          </p:nvPr>
        </p:nvSpPr>
        <p:spPr>
          <a:xfrm>
            <a:off x="512955" y="2528658"/>
            <a:ext cx="10481617" cy="2387600"/>
          </a:xfrm>
        </p:spPr>
        <p:txBody>
          <a:bodyPr anchor="t"/>
          <a:lstStyle>
            <a:lvl1pPr algn="l">
              <a:defRPr sz="4000"/>
            </a:lvl1pPr>
          </a:lstStyle>
          <a:p>
            <a:r>
              <a:rPr lang="en-US"/>
              <a:t>Click to edit Master title style</a:t>
            </a:r>
            <a:endParaRPr lang="en-GB"/>
          </a:p>
        </p:txBody>
      </p:sp>
    </p:spTree>
    <p:extLst>
      <p:ext uri="{BB962C8B-B14F-4D97-AF65-F5344CB8AC3E}">
        <p14:creationId xmlns:p14="http://schemas.microsoft.com/office/powerpoint/2010/main" val="294236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41C13-0DB6-4E28-9521-FD744346DDC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F51F445-D392-4789-9479-AF028CB55CC0}"/>
              </a:ext>
            </a:extLst>
          </p:cNvPr>
          <p:cNvSpPr>
            <a:spLocks noGrp="1"/>
          </p:cNvSpPr>
          <p:nvPr>
            <p:ph idx="1" hasCustomPrompt="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Footer Placeholder 8">
            <a:extLst>
              <a:ext uri="{FF2B5EF4-FFF2-40B4-BE49-F238E27FC236}">
                <a16:creationId xmlns:a16="http://schemas.microsoft.com/office/drawing/2014/main" id="{C65E6804-E436-2947-81F5-FCC5E465C142}"/>
              </a:ext>
            </a:extLst>
          </p:cNvPr>
          <p:cNvSpPr>
            <a:spLocks noGrp="1"/>
          </p:cNvSpPr>
          <p:nvPr>
            <p:ph type="ftr" sz="quarter" idx="10"/>
          </p:nvPr>
        </p:nvSpPr>
        <p:spPr/>
        <p:txBody>
          <a:bodyPr/>
          <a:lstStyle/>
          <a:p>
            <a:r>
              <a:rPr lang="en-GB"/>
              <a:t>Presentation title</a:t>
            </a:r>
            <a:endParaRPr lang="en-GB" sz="1400"/>
          </a:p>
        </p:txBody>
      </p:sp>
      <p:sp>
        <p:nvSpPr>
          <p:cNvPr id="10" name="Slide Number Placeholder 9">
            <a:extLst>
              <a:ext uri="{FF2B5EF4-FFF2-40B4-BE49-F238E27FC236}">
                <a16:creationId xmlns:a16="http://schemas.microsoft.com/office/drawing/2014/main" id="{4C176BFD-AF1B-334D-884D-C08E0A3D509C}"/>
              </a:ext>
            </a:extLst>
          </p:cNvPr>
          <p:cNvSpPr>
            <a:spLocks noGrp="1"/>
          </p:cNvSpPr>
          <p:nvPr>
            <p:ph type="sldNum" sz="quarter" idx="11"/>
          </p:nvPr>
        </p:nvSpPr>
        <p:spPr/>
        <p:txBody>
          <a:bodyPr/>
          <a:lstStyle/>
          <a:p>
            <a:fld id="{344369E4-5DE7-46E5-874E-4FD437973785}" type="slidenum">
              <a:rPr lang="en-GB" smtClean="0"/>
              <a:pPr/>
              <a:t>‹#›</a:t>
            </a:fld>
            <a:endParaRPr lang="en-GB" sz="1400"/>
          </a:p>
        </p:txBody>
      </p:sp>
    </p:spTree>
    <p:extLst>
      <p:ext uri="{BB962C8B-B14F-4D97-AF65-F5344CB8AC3E}">
        <p14:creationId xmlns:p14="http://schemas.microsoft.com/office/powerpoint/2010/main" val="79991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8ADD9-C943-418A-9D35-CC865F95F64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2914506-EEE5-4D8C-850E-4F0922B6B431}"/>
              </a:ext>
            </a:extLst>
          </p:cNvPr>
          <p:cNvSpPr>
            <a:spLocks noGrp="1"/>
          </p:cNvSpPr>
          <p:nvPr>
            <p:ph sz="half" idx="1" hasCustomPrompt="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5046333-AC78-4EDE-9D8D-21DCF6FCEA55}"/>
              </a:ext>
            </a:extLst>
          </p:cNvPr>
          <p:cNvSpPr>
            <a:spLocks noGrp="1"/>
          </p:cNvSpPr>
          <p:nvPr>
            <p:ph sz="half" idx="2" hasCustomPrompt="1"/>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Footer Placeholder 9">
            <a:extLst>
              <a:ext uri="{FF2B5EF4-FFF2-40B4-BE49-F238E27FC236}">
                <a16:creationId xmlns:a16="http://schemas.microsoft.com/office/drawing/2014/main" id="{AE4E894C-2A2B-A74C-BFBD-B15007757C8B}"/>
              </a:ext>
            </a:extLst>
          </p:cNvPr>
          <p:cNvSpPr>
            <a:spLocks noGrp="1"/>
          </p:cNvSpPr>
          <p:nvPr>
            <p:ph type="ftr" sz="quarter" idx="10"/>
          </p:nvPr>
        </p:nvSpPr>
        <p:spPr/>
        <p:txBody>
          <a:bodyPr/>
          <a:lstStyle/>
          <a:p>
            <a:r>
              <a:rPr lang="en-GB"/>
              <a:t>Presentation title</a:t>
            </a:r>
            <a:endParaRPr lang="en-GB" sz="1400"/>
          </a:p>
        </p:txBody>
      </p:sp>
      <p:sp>
        <p:nvSpPr>
          <p:cNvPr id="11" name="Slide Number Placeholder 10">
            <a:extLst>
              <a:ext uri="{FF2B5EF4-FFF2-40B4-BE49-F238E27FC236}">
                <a16:creationId xmlns:a16="http://schemas.microsoft.com/office/drawing/2014/main" id="{05D39806-AD25-A04F-9636-F009A170C8CD}"/>
              </a:ext>
            </a:extLst>
          </p:cNvPr>
          <p:cNvSpPr>
            <a:spLocks noGrp="1"/>
          </p:cNvSpPr>
          <p:nvPr>
            <p:ph type="sldNum" sz="quarter" idx="11"/>
          </p:nvPr>
        </p:nvSpPr>
        <p:spPr/>
        <p:txBody>
          <a:bodyPr/>
          <a:lstStyle/>
          <a:p>
            <a:fld id="{344369E4-5DE7-46E5-874E-4FD437973785}" type="slidenum">
              <a:rPr lang="en-GB" smtClean="0"/>
              <a:pPr/>
              <a:t>‹#›</a:t>
            </a:fld>
            <a:endParaRPr lang="en-GB" sz="1400"/>
          </a:p>
        </p:txBody>
      </p:sp>
    </p:spTree>
    <p:extLst>
      <p:ext uri="{BB962C8B-B14F-4D97-AF65-F5344CB8AC3E}">
        <p14:creationId xmlns:p14="http://schemas.microsoft.com/office/powerpoint/2010/main" val="2016229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E6C20DF-56A1-44A9-A429-8B05468D2A41}"/>
              </a:ext>
            </a:extLst>
          </p:cNvPr>
          <p:cNvSpPr>
            <a:spLocks noGrp="1"/>
          </p:cNvSpPr>
          <p:nvPr>
            <p:ph type="body" idx="1"/>
          </p:nvPr>
        </p:nvSpPr>
        <p:spPr>
          <a:xfrm>
            <a:off x="839788" y="1681163"/>
            <a:ext cx="5157787" cy="823912"/>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8BA82AB-E9DB-425C-9352-E0A272AD0E42}"/>
              </a:ext>
            </a:extLst>
          </p:cNvPr>
          <p:cNvSpPr>
            <a:spLocks noGrp="1"/>
          </p:cNvSpPr>
          <p:nvPr>
            <p:ph sz="half" idx="2" hasCustomPrompt="1"/>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a:p>
            <a:pPr lvl="4"/>
            <a:endParaRPr lang="en-GB"/>
          </a:p>
        </p:txBody>
      </p:sp>
      <p:sp>
        <p:nvSpPr>
          <p:cNvPr id="5" name="Text Placeholder 4">
            <a:extLst>
              <a:ext uri="{FF2B5EF4-FFF2-40B4-BE49-F238E27FC236}">
                <a16:creationId xmlns:a16="http://schemas.microsoft.com/office/drawing/2014/main" id="{E4FD6833-A055-4CE8-AB12-41A1997D9B75}"/>
              </a:ext>
            </a:extLst>
          </p:cNvPr>
          <p:cNvSpPr>
            <a:spLocks noGrp="1"/>
          </p:cNvSpPr>
          <p:nvPr>
            <p:ph type="body" sz="quarter" idx="3"/>
          </p:nvPr>
        </p:nvSpPr>
        <p:spPr>
          <a:xfrm>
            <a:off x="6172200" y="1681163"/>
            <a:ext cx="5183188" cy="823912"/>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C6F2F5E-B4CD-46C2-B6AC-8052CF2B36A5}"/>
              </a:ext>
            </a:extLst>
          </p:cNvPr>
          <p:cNvSpPr>
            <a:spLocks noGrp="1"/>
          </p:cNvSpPr>
          <p:nvPr>
            <p:ph sz="quarter" idx="4" hasCustomPrompt="1"/>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a:p>
            <a:pPr lvl="4"/>
            <a:endParaRPr lang="en-GB"/>
          </a:p>
        </p:txBody>
      </p:sp>
      <p:sp>
        <p:nvSpPr>
          <p:cNvPr id="10" name="Title 9">
            <a:extLst>
              <a:ext uri="{FF2B5EF4-FFF2-40B4-BE49-F238E27FC236}">
                <a16:creationId xmlns:a16="http://schemas.microsoft.com/office/drawing/2014/main" id="{3503C25A-9D93-4F4F-8253-B7AB9B2BC6B1}"/>
              </a:ext>
            </a:extLst>
          </p:cNvPr>
          <p:cNvSpPr>
            <a:spLocks noGrp="1"/>
          </p:cNvSpPr>
          <p:nvPr>
            <p:ph type="title"/>
          </p:nvPr>
        </p:nvSpPr>
        <p:spPr/>
        <p:txBody>
          <a:bodyPr/>
          <a:lstStyle/>
          <a:p>
            <a:r>
              <a:rPr lang="en-US"/>
              <a:t>Click to edit Master title style</a:t>
            </a:r>
          </a:p>
        </p:txBody>
      </p:sp>
      <p:sp>
        <p:nvSpPr>
          <p:cNvPr id="13" name="Footer Placeholder 12">
            <a:extLst>
              <a:ext uri="{FF2B5EF4-FFF2-40B4-BE49-F238E27FC236}">
                <a16:creationId xmlns:a16="http://schemas.microsoft.com/office/drawing/2014/main" id="{CB930E85-4B03-2D45-B847-D4398F5F9147}"/>
              </a:ext>
            </a:extLst>
          </p:cNvPr>
          <p:cNvSpPr>
            <a:spLocks noGrp="1"/>
          </p:cNvSpPr>
          <p:nvPr>
            <p:ph type="ftr" sz="quarter" idx="10"/>
          </p:nvPr>
        </p:nvSpPr>
        <p:spPr/>
        <p:txBody>
          <a:bodyPr/>
          <a:lstStyle/>
          <a:p>
            <a:r>
              <a:rPr lang="en-GB"/>
              <a:t>Presentation title</a:t>
            </a:r>
            <a:endParaRPr lang="en-GB" sz="1400"/>
          </a:p>
        </p:txBody>
      </p:sp>
      <p:sp>
        <p:nvSpPr>
          <p:cNvPr id="14" name="Slide Number Placeholder 13">
            <a:extLst>
              <a:ext uri="{FF2B5EF4-FFF2-40B4-BE49-F238E27FC236}">
                <a16:creationId xmlns:a16="http://schemas.microsoft.com/office/drawing/2014/main" id="{5E1D73D8-44E6-D54F-8151-2BDA8CF08C55}"/>
              </a:ext>
            </a:extLst>
          </p:cNvPr>
          <p:cNvSpPr>
            <a:spLocks noGrp="1"/>
          </p:cNvSpPr>
          <p:nvPr>
            <p:ph type="sldNum" sz="quarter" idx="11"/>
          </p:nvPr>
        </p:nvSpPr>
        <p:spPr/>
        <p:txBody>
          <a:bodyPr/>
          <a:lstStyle/>
          <a:p>
            <a:fld id="{344369E4-5DE7-46E5-874E-4FD437973785}" type="slidenum">
              <a:rPr lang="en-GB" smtClean="0"/>
              <a:pPr/>
              <a:t>‹#›</a:t>
            </a:fld>
            <a:endParaRPr lang="en-GB" sz="1400"/>
          </a:p>
        </p:txBody>
      </p:sp>
    </p:spTree>
    <p:extLst>
      <p:ext uri="{BB962C8B-B14F-4D97-AF65-F5344CB8AC3E}">
        <p14:creationId xmlns:p14="http://schemas.microsoft.com/office/powerpoint/2010/main" val="2602044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BC75E-5812-48FD-BCBD-1235D22F0081}"/>
              </a:ext>
            </a:extLst>
          </p:cNvPr>
          <p:cNvSpPr>
            <a:spLocks noGrp="1"/>
          </p:cNvSpPr>
          <p:nvPr>
            <p:ph type="title"/>
          </p:nvPr>
        </p:nvSpPr>
        <p:spPr/>
        <p:txBody>
          <a:bodyPr/>
          <a:lstStyle/>
          <a:p>
            <a:r>
              <a:rPr lang="en-US"/>
              <a:t>Click to edit Master title style</a:t>
            </a:r>
            <a:endParaRPr lang="en-GB"/>
          </a:p>
        </p:txBody>
      </p:sp>
      <p:sp>
        <p:nvSpPr>
          <p:cNvPr id="8" name="Footer Placeholder 7">
            <a:extLst>
              <a:ext uri="{FF2B5EF4-FFF2-40B4-BE49-F238E27FC236}">
                <a16:creationId xmlns:a16="http://schemas.microsoft.com/office/drawing/2014/main" id="{0980B7E6-3A31-244C-8D5C-297872DC3E19}"/>
              </a:ext>
            </a:extLst>
          </p:cNvPr>
          <p:cNvSpPr>
            <a:spLocks noGrp="1"/>
          </p:cNvSpPr>
          <p:nvPr>
            <p:ph type="ftr" sz="quarter" idx="10"/>
          </p:nvPr>
        </p:nvSpPr>
        <p:spPr/>
        <p:txBody>
          <a:bodyPr/>
          <a:lstStyle/>
          <a:p>
            <a:r>
              <a:rPr lang="en-GB"/>
              <a:t>Presentation title</a:t>
            </a:r>
            <a:endParaRPr lang="en-GB" sz="1400"/>
          </a:p>
        </p:txBody>
      </p:sp>
      <p:sp>
        <p:nvSpPr>
          <p:cNvPr id="9" name="Slide Number Placeholder 8">
            <a:extLst>
              <a:ext uri="{FF2B5EF4-FFF2-40B4-BE49-F238E27FC236}">
                <a16:creationId xmlns:a16="http://schemas.microsoft.com/office/drawing/2014/main" id="{FF38D384-66F4-D748-9499-51EC5883028E}"/>
              </a:ext>
            </a:extLst>
          </p:cNvPr>
          <p:cNvSpPr>
            <a:spLocks noGrp="1"/>
          </p:cNvSpPr>
          <p:nvPr>
            <p:ph type="sldNum" sz="quarter" idx="11"/>
          </p:nvPr>
        </p:nvSpPr>
        <p:spPr/>
        <p:txBody>
          <a:bodyPr/>
          <a:lstStyle/>
          <a:p>
            <a:fld id="{344369E4-5DE7-46E5-874E-4FD437973785}" type="slidenum">
              <a:rPr lang="en-GB" smtClean="0"/>
              <a:pPr/>
              <a:t>‹#›</a:t>
            </a:fld>
            <a:endParaRPr lang="en-GB" sz="1400"/>
          </a:p>
        </p:txBody>
      </p:sp>
    </p:spTree>
    <p:extLst>
      <p:ext uri="{BB962C8B-B14F-4D97-AF65-F5344CB8AC3E}">
        <p14:creationId xmlns:p14="http://schemas.microsoft.com/office/powerpoint/2010/main" val="31946152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F3503B-7986-436C-9822-A1854F9D9A9B}"/>
              </a:ext>
            </a:extLst>
          </p:cNvPr>
          <p:cNvSpPr>
            <a:spLocks noGrp="1"/>
          </p:cNvSpPr>
          <p:nvPr>
            <p:ph type="title"/>
          </p:nvPr>
        </p:nvSpPr>
        <p:spPr>
          <a:xfrm>
            <a:off x="330206" y="179416"/>
            <a:ext cx="10515600" cy="972607"/>
          </a:xfrm>
          <a:prstGeom prst="rect">
            <a:avLst/>
          </a:prstGeom>
        </p:spPr>
        <p:txBody>
          <a:bodyPr vert="horz" lIns="91440" tIns="45720" rIns="91440" bIns="45720" rtlCol="0" anchor="t">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CF05904-E451-4DAC-98D7-82FCA86A4A8E}"/>
              </a:ext>
            </a:extLst>
          </p:cNvPr>
          <p:cNvSpPr>
            <a:spLocks noGrp="1"/>
          </p:cNvSpPr>
          <p:nvPr>
            <p:ph type="body" idx="1"/>
          </p:nvPr>
        </p:nvSpPr>
        <p:spPr>
          <a:xfrm>
            <a:off x="330205" y="1774826"/>
            <a:ext cx="11123857"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78A9E1E3-76D3-49B4-BA11-2CCBDA7CADC2}"/>
              </a:ext>
            </a:extLst>
          </p:cNvPr>
          <p:cNvSpPr>
            <a:spLocks noGrp="1"/>
          </p:cNvSpPr>
          <p:nvPr>
            <p:ph type="ftr" sz="quarter" idx="3"/>
          </p:nvPr>
        </p:nvSpPr>
        <p:spPr>
          <a:xfrm>
            <a:off x="838200" y="6438850"/>
            <a:ext cx="10007606" cy="363600"/>
          </a:xfrm>
          <a:prstGeom prst="rect">
            <a:avLst/>
          </a:prstGeom>
        </p:spPr>
        <p:txBody>
          <a:bodyPr vert="horz" lIns="91440" tIns="45720" rIns="91440" bIns="45720" rtlCol="0" anchor="ctr"/>
          <a:lstStyle>
            <a:lvl1pPr algn="l">
              <a:defRPr sz="1400">
                <a:solidFill>
                  <a:schemeClr val="bg1"/>
                </a:solidFill>
                <a:latin typeface="Arial" panose="020B0604020202020204" pitchFamily="34" charset="0"/>
                <a:cs typeface="Arial" panose="020B0604020202020204" pitchFamily="34" charset="0"/>
              </a:defRPr>
            </a:lvl1pPr>
          </a:lstStyle>
          <a:p>
            <a:r>
              <a:rPr lang="en-GB"/>
              <a:t>Presentation title</a:t>
            </a:r>
            <a:endParaRPr lang="en-GB" sz="1400"/>
          </a:p>
        </p:txBody>
      </p:sp>
      <p:sp>
        <p:nvSpPr>
          <p:cNvPr id="6" name="Slide Number Placeholder 5">
            <a:extLst>
              <a:ext uri="{FF2B5EF4-FFF2-40B4-BE49-F238E27FC236}">
                <a16:creationId xmlns:a16="http://schemas.microsoft.com/office/drawing/2014/main" id="{1BF5F349-A985-4FF9-9FE5-9D2B321F5687}"/>
              </a:ext>
            </a:extLst>
          </p:cNvPr>
          <p:cNvSpPr>
            <a:spLocks noGrp="1"/>
          </p:cNvSpPr>
          <p:nvPr>
            <p:ph type="sldNum" sz="quarter" idx="4"/>
          </p:nvPr>
        </p:nvSpPr>
        <p:spPr>
          <a:xfrm>
            <a:off x="130629" y="6438850"/>
            <a:ext cx="596332" cy="365125"/>
          </a:xfrm>
          <a:prstGeom prst="rect">
            <a:avLst/>
          </a:prstGeom>
        </p:spPr>
        <p:txBody>
          <a:bodyPr vert="horz" lIns="91440" tIns="45720" rIns="91440" bIns="45720" rtlCol="0" anchor="ctr"/>
          <a:lstStyle>
            <a:lvl1pPr algn="r">
              <a:defRPr sz="1400">
                <a:solidFill>
                  <a:schemeClr val="bg1"/>
                </a:solidFill>
                <a:latin typeface="Arial" panose="020B0604020202020204" pitchFamily="34" charset="0"/>
                <a:cs typeface="Arial" panose="020B0604020202020204" pitchFamily="34" charset="0"/>
              </a:defRPr>
            </a:lvl1pPr>
          </a:lstStyle>
          <a:p>
            <a:fld id="{344369E4-5DE7-46E5-874E-4FD437973785}" type="slidenum">
              <a:rPr lang="en-GB" smtClean="0"/>
              <a:pPr/>
              <a:t>‹#›</a:t>
            </a:fld>
            <a:endParaRPr lang="en-GB" sz="1400"/>
          </a:p>
        </p:txBody>
      </p:sp>
    </p:spTree>
    <p:extLst>
      <p:ext uri="{BB962C8B-B14F-4D97-AF65-F5344CB8AC3E}">
        <p14:creationId xmlns:p14="http://schemas.microsoft.com/office/powerpoint/2010/main" val="1204892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Lst>
  <p:hf hdr="0" dt="0"/>
  <p:txStyles>
    <p:titleStyle>
      <a:lvl1pPr algn="l" defTabSz="914400" rtl="0" eaLnBrk="1" latinLnBrk="0" hangingPunct="1">
        <a:lnSpc>
          <a:spcPct val="90000"/>
        </a:lnSpc>
        <a:spcBef>
          <a:spcPct val="0"/>
        </a:spcBef>
        <a:buNone/>
        <a:defRPr sz="3800"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rgbClr val="007C9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007C91"/>
        </a:buClr>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007C91"/>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007C91"/>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007C91"/>
        </a:buClr>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gov.uk/order-coronavirus-rapid-lateral-flow-tests" TargetMode="External"/><Relationship Id="rId2" Type="http://schemas.openxmlformats.org/officeDocument/2006/relationships/hyperlink" Target="https://www.nhs.uk/conditions/coronavirus-covid-19/testing/regular-rapid-coronavirus-tests-if-you-do-not-have-symptom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gov.uk/get-coronavirus-tes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gov.uk/report-covid19-resul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gov.uk/report-covid19-resul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gov.uk/order-coronavirus-rapid-lateral-flow-tests" TargetMode="External"/><Relationship Id="rId2" Type="http://schemas.openxmlformats.org/officeDocument/2006/relationships/hyperlink" Target="https://www.nhs.uk/conditions/coronavirus-covid-19/testing/regular-rapid-coronavirus-tests-if-you-do-not-have-symptom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gov.uk/report-covid19-result" TargetMode="External"/><Relationship Id="rId2" Type="http://schemas.openxmlformats.org/officeDocument/2006/relationships/hyperlink" Target="https://www.gov.uk/get-coronavirus-tes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11FF-4D56-4ABC-AC80-510EE2B25062}"/>
              </a:ext>
            </a:extLst>
          </p:cNvPr>
          <p:cNvSpPr>
            <a:spLocks noGrp="1"/>
          </p:cNvSpPr>
          <p:nvPr>
            <p:ph type="ctrTitle"/>
          </p:nvPr>
        </p:nvSpPr>
        <p:spPr>
          <a:xfrm>
            <a:off x="512955" y="2528657"/>
            <a:ext cx="10481617" cy="2572731"/>
          </a:xfrm>
        </p:spPr>
        <p:txBody>
          <a:bodyPr>
            <a:normAutofit fontScale="90000"/>
          </a:bodyPr>
          <a:lstStyle/>
          <a:p>
            <a:r>
              <a:rPr lang="en-US" sz="3600" b="1" dirty="0">
                <a:latin typeface="+mn-lt"/>
                <a:cs typeface="Arial"/>
              </a:rPr>
              <a:t>Briefing: </a:t>
            </a:r>
            <a:r>
              <a:rPr lang="en-GB" sz="3600" b="1" dirty="0">
                <a:latin typeface="+mn-lt"/>
                <a:cs typeface="Arial"/>
              </a:rPr>
              <a:t>Daily Testing for Contacts of Covid-19 (DTCC)</a:t>
            </a:r>
            <a:br>
              <a:rPr lang="en-US" sz="3600" b="1" dirty="0">
                <a:latin typeface="+mn-lt"/>
                <a:cs typeface="Arial"/>
              </a:rPr>
            </a:br>
            <a:br>
              <a:rPr lang="en-US" sz="3600" b="1" dirty="0">
                <a:latin typeface="+mn-lt"/>
                <a:cs typeface="Arial"/>
              </a:rPr>
            </a:br>
            <a:br>
              <a:rPr lang="en-US" sz="3600" b="1" dirty="0">
                <a:latin typeface="+mn-lt"/>
                <a:cs typeface="Arial"/>
              </a:rPr>
            </a:br>
            <a:br>
              <a:rPr lang="en-US" sz="2000" dirty="0">
                <a:latin typeface="+mn-lt"/>
                <a:cs typeface="Arial"/>
              </a:rPr>
            </a:br>
            <a:br>
              <a:rPr lang="en-US" sz="2000" dirty="0">
                <a:latin typeface="+mn-lt"/>
                <a:cs typeface="Arial"/>
              </a:rPr>
            </a:br>
            <a:br>
              <a:rPr lang="en-US" sz="2000" dirty="0">
                <a:latin typeface="+mn-lt"/>
                <a:cs typeface="Arial"/>
              </a:rPr>
            </a:br>
            <a:br>
              <a:rPr lang="en-US" sz="2000" dirty="0">
                <a:latin typeface="+mn-lt"/>
                <a:cs typeface="Arial"/>
              </a:rPr>
            </a:br>
            <a:r>
              <a:rPr lang="en-US" sz="2000" dirty="0">
                <a:solidFill>
                  <a:schemeClr val="tx1"/>
                </a:solidFill>
                <a:highlight>
                  <a:srgbClr val="FFFF00"/>
                </a:highlight>
                <a:latin typeface="+mn-lt"/>
                <a:cs typeface="Arial"/>
              </a:rPr>
              <a:t>Adapted for Education Settings by CCC/PCC LA </a:t>
            </a:r>
            <a:br>
              <a:rPr lang="en-US" sz="2000" dirty="0">
                <a:latin typeface="+mn-lt"/>
                <a:cs typeface="Arial"/>
              </a:rPr>
            </a:br>
            <a:br>
              <a:rPr lang="en-US" sz="2000" dirty="0">
                <a:latin typeface="+mn-lt"/>
                <a:cs typeface="Arial"/>
              </a:rPr>
            </a:br>
            <a:br>
              <a:rPr lang="en-US" sz="2000" dirty="0">
                <a:latin typeface="+mn-lt"/>
                <a:cs typeface="Arial"/>
              </a:rPr>
            </a:br>
            <a:r>
              <a:rPr lang="en-US" sz="2000" dirty="0">
                <a:latin typeface="+mn-lt"/>
                <a:cs typeface="Arial"/>
              </a:rPr>
              <a:t>Version 0.2 / 13 December 2021</a:t>
            </a:r>
            <a:br>
              <a:rPr lang="en-US" sz="1600" dirty="0">
                <a:latin typeface="+mn-lt"/>
              </a:rPr>
            </a:br>
            <a:br>
              <a:rPr lang="en-US" sz="2000" dirty="0">
                <a:latin typeface="+mn-lt"/>
              </a:rPr>
            </a:br>
            <a:endParaRPr lang="en-GB" sz="2000" dirty="0">
              <a:latin typeface="+mn-lt"/>
            </a:endParaRPr>
          </a:p>
        </p:txBody>
      </p:sp>
    </p:spTree>
    <p:extLst>
      <p:ext uri="{BB962C8B-B14F-4D97-AF65-F5344CB8AC3E}">
        <p14:creationId xmlns:p14="http://schemas.microsoft.com/office/powerpoint/2010/main" val="3780442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4E6D4-8959-4902-A212-5FFF21A745E0}"/>
              </a:ext>
            </a:extLst>
          </p:cNvPr>
          <p:cNvSpPr>
            <a:spLocks noGrp="1"/>
          </p:cNvSpPr>
          <p:nvPr>
            <p:ph type="title"/>
          </p:nvPr>
        </p:nvSpPr>
        <p:spPr>
          <a:xfrm>
            <a:off x="330206" y="395984"/>
            <a:ext cx="10515600" cy="662795"/>
          </a:xfrm>
        </p:spPr>
        <p:txBody>
          <a:bodyPr>
            <a:normAutofit/>
          </a:bodyPr>
          <a:lstStyle/>
          <a:p>
            <a:r>
              <a:rPr lang="en-GB" sz="2400" b="1">
                <a:solidFill>
                  <a:prstClr val="white"/>
                </a:solidFill>
              </a:rPr>
              <a:t>Daily Testing for Contacts of Covid-19</a:t>
            </a:r>
            <a:endParaRPr lang="en-GB" sz="2400" b="1"/>
          </a:p>
        </p:txBody>
      </p:sp>
      <p:sp>
        <p:nvSpPr>
          <p:cNvPr id="5" name="Slide Number Placeholder 4">
            <a:extLst>
              <a:ext uri="{FF2B5EF4-FFF2-40B4-BE49-F238E27FC236}">
                <a16:creationId xmlns:a16="http://schemas.microsoft.com/office/drawing/2014/main" id="{0F2C2CE3-037B-4C91-A12F-360BFCD6D729}"/>
              </a:ext>
            </a:extLst>
          </p:cNvPr>
          <p:cNvSpPr>
            <a:spLocks noGrp="1"/>
          </p:cNvSpPr>
          <p:nvPr>
            <p:ph type="sldNum" sz="quarter" idx="11"/>
          </p:nvPr>
        </p:nvSpPr>
        <p:spPr/>
        <p:txBody>
          <a:bodyPr/>
          <a:lstStyle/>
          <a:p>
            <a:fld id="{344369E4-5DE7-46E5-874E-4FD437973785}" type="slidenum">
              <a:rPr lang="en-GB" smtClean="0"/>
              <a:pPr/>
              <a:t>10</a:t>
            </a:fld>
            <a:endParaRPr lang="en-GB" sz="1400"/>
          </a:p>
        </p:txBody>
      </p:sp>
      <p:graphicFrame>
        <p:nvGraphicFramePr>
          <p:cNvPr id="3" name="Table 5">
            <a:extLst>
              <a:ext uri="{FF2B5EF4-FFF2-40B4-BE49-F238E27FC236}">
                <a16:creationId xmlns:a16="http://schemas.microsoft.com/office/drawing/2014/main" id="{BF4D5FF5-0FD9-4F40-8539-5F314043E357}"/>
              </a:ext>
            </a:extLst>
          </p:cNvPr>
          <p:cNvGraphicFramePr>
            <a:graphicFrameLocks noGrp="1"/>
          </p:cNvGraphicFramePr>
          <p:nvPr>
            <p:extLst>
              <p:ext uri="{D42A27DB-BD31-4B8C-83A1-F6EECF244321}">
                <p14:modId xmlns:p14="http://schemas.microsoft.com/office/powerpoint/2010/main" val="3734167464"/>
              </p:ext>
            </p:extLst>
          </p:nvPr>
        </p:nvGraphicFramePr>
        <p:xfrm>
          <a:off x="130629" y="1517574"/>
          <a:ext cx="11775044" cy="4847527"/>
        </p:xfrm>
        <a:graphic>
          <a:graphicData uri="http://schemas.openxmlformats.org/drawingml/2006/table">
            <a:tbl>
              <a:tblPr firstRow="1" bandRow="1">
                <a:tableStyleId>{D7AC3CCA-C797-4891-BE02-D94E43425B78}</a:tableStyleId>
              </a:tblPr>
              <a:tblGrid>
                <a:gridCol w="3642272">
                  <a:extLst>
                    <a:ext uri="{9D8B030D-6E8A-4147-A177-3AD203B41FA5}">
                      <a16:colId xmlns:a16="http://schemas.microsoft.com/office/drawing/2014/main" val="1704814036"/>
                    </a:ext>
                  </a:extLst>
                </a:gridCol>
                <a:gridCol w="8132772">
                  <a:extLst>
                    <a:ext uri="{9D8B030D-6E8A-4147-A177-3AD203B41FA5}">
                      <a16:colId xmlns:a16="http://schemas.microsoft.com/office/drawing/2014/main" val="3295459330"/>
                    </a:ext>
                  </a:extLst>
                </a:gridCol>
              </a:tblGrid>
              <a:tr h="750876">
                <a:tc>
                  <a:txBody>
                    <a:bodyPr/>
                    <a:lstStyle/>
                    <a:p>
                      <a:pPr algn="l"/>
                      <a:r>
                        <a:rPr lang="en-GB" sz="1400" b="1" dirty="0">
                          <a:solidFill>
                            <a:schemeClr val="tx1"/>
                          </a:solidFill>
                          <a:highlight>
                            <a:srgbClr val="FFFF00"/>
                          </a:highlight>
                          <a:latin typeface="Arial" panose="020B0604020202020204" pitchFamily="34" charset="0"/>
                          <a:cs typeface="Arial" panose="020B0604020202020204" pitchFamily="34" charset="0"/>
                        </a:rPr>
                        <a:t>Can I use the LFD test kits I already have for </a:t>
                      </a:r>
                      <a:r>
                        <a:rPr lang="en-GB" sz="1400" dirty="0">
                          <a:highlight>
                            <a:srgbClr val="FFFF00"/>
                          </a:highlight>
                          <a:latin typeface="Arial"/>
                          <a:ea typeface="Arial" panose="020B0604020202020204" pitchFamily="34" charset="0"/>
                          <a:cs typeface="Arial"/>
                        </a:rPr>
                        <a:t>daily testing for contacts of Covid-19</a:t>
                      </a:r>
                      <a:r>
                        <a:rPr lang="en-GB" sz="1400" b="1" dirty="0">
                          <a:solidFill>
                            <a:schemeClr val="tx1"/>
                          </a:solidFill>
                          <a:highlight>
                            <a:srgbClr val="FFFF00"/>
                          </a:highlight>
                          <a:latin typeface="Arial" panose="020B0604020202020204" pitchFamily="34" charset="0"/>
                          <a:cs typeface="Arial" panose="020B0604020202020204" pitchFamily="34" charset="0"/>
                        </a:rPr>
                        <a:t>? </a:t>
                      </a:r>
                    </a:p>
                  </a:txBody>
                  <a:tcPr>
                    <a:solidFill>
                      <a:srgbClr val="9CC5D4"/>
                    </a:solidFill>
                  </a:tcPr>
                </a:tc>
                <a:tc>
                  <a:txBody>
                    <a:bodyPr/>
                    <a:lstStyle/>
                    <a:p>
                      <a:pPr marL="0" indent="0" algn="l">
                        <a:buFont typeface="Arial" panose="020B0604020202020204" pitchFamily="34" charset="0"/>
                        <a:buNone/>
                      </a:pPr>
                      <a:r>
                        <a:rPr kumimoji="0" lang="en-GB" sz="1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You should use any unused stocks of LFDs that you have at home. You can get further supplies:</a:t>
                      </a:r>
                    </a:p>
                    <a:p>
                      <a:pPr marL="0" indent="0" algn="l">
                        <a:buFont typeface="Arial" panose="020B0604020202020204" pitchFamily="34" charset="0"/>
                        <a:buNone/>
                      </a:pPr>
                      <a:endParaRPr lang="en-GB" sz="1400" b="0" baseline="0" dirty="0">
                        <a:solidFill>
                          <a:schemeClr val="tx1"/>
                        </a:solidFill>
                        <a:highlight>
                          <a:srgbClr val="FFFF00"/>
                        </a:highlight>
                        <a:latin typeface="Arial" panose="020B0604020202020204" pitchFamily="34" charset="0"/>
                        <a:cs typeface="Arial" panose="020B0604020202020204" pitchFamily="34" charset="0"/>
                      </a:endParaRPr>
                    </a:p>
                    <a:p>
                      <a:pPr marL="342900" marR="0" lvl="0" indent="-342900" algn="l" defTabSz="914400" rtl="0" eaLnBrk="1" fontAlgn="auto" latinLnBrk="0" hangingPunct="1">
                        <a:lnSpc>
                          <a:spcPct val="107000"/>
                        </a:lnSpc>
                        <a:spcBef>
                          <a:spcPts val="0"/>
                        </a:spcBef>
                        <a:spcAft>
                          <a:spcPts val="800"/>
                        </a:spcAft>
                        <a:buClrTx/>
                        <a:buSzTx/>
                        <a:buFont typeface="+mj-lt"/>
                        <a:buAutoNum type="arabicPeriod"/>
                        <a:tabLst/>
                        <a:defRPr/>
                      </a:pPr>
                      <a:r>
                        <a:rPr kumimoji="0" lang="en-GB" sz="1400" b="0" i="0" u="none" strike="noStrike" kern="1200" cap="none" spc="0" normalizeH="0" baseline="0" noProof="0" dirty="0">
                          <a:ln>
                            <a:noFill/>
                          </a:ln>
                          <a:solidFill>
                            <a:prstClr val="black"/>
                          </a:solidFill>
                          <a:effectLst/>
                          <a:highlight>
                            <a:srgbClr val="FFFF00"/>
                          </a:highlight>
                          <a:uLnTx/>
                          <a:uFillTx/>
                          <a:latin typeface="Arial" panose="020B0604020202020204" pitchFamily="34" charset="0"/>
                          <a:ea typeface="Calibri" panose="020F0502020204030204" pitchFamily="34" charset="0"/>
                          <a:cs typeface="Arial" panose="020B0604020202020204" pitchFamily="34" charset="0"/>
                        </a:rPr>
                        <a:t>From school/university if you already obtain test kits from here </a:t>
                      </a:r>
                    </a:p>
                    <a:p>
                      <a:pPr marL="342900" marR="0" lvl="0" indent="-342900" algn="l" defTabSz="914400" rtl="0" eaLnBrk="1" fontAlgn="auto" latinLnBrk="0" hangingPunct="1">
                        <a:lnSpc>
                          <a:spcPct val="107000"/>
                        </a:lnSpc>
                        <a:spcBef>
                          <a:spcPts val="0"/>
                        </a:spcBef>
                        <a:spcAft>
                          <a:spcPts val="800"/>
                        </a:spcAft>
                        <a:buClrTx/>
                        <a:buSzTx/>
                        <a:buFont typeface="+mj-lt"/>
                        <a:buAutoNum type="arabicPeriod"/>
                        <a:tabLst>
                          <a:tab pos="457200" algn="l"/>
                        </a:tabLst>
                        <a:defRPr/>
                      </a:pPr>
                      <a:r>
                        <a:rPr kumimoji="0" lang="en-GB" sz="1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From pharmacies: </a:t>
                      </a:r>
                      <a:r>
                        <a:rPr kumimoji="0" lang="en-GB" sz="1400" b="0" i="0" u="sng" strike="noStrike" kern="1200" cap="none" spc="0" normalizeH="0" baseline="0" noProof="0" dirty="0">
                          <a:ln>
                            <a:noFill/>
                          </a:ln>
                          <a:solidFill>
                            <a:srgbClr val="0563C1"/>
                          </a:solidFill>
                          <a:effectLst/>
                          <a:uLnTx/>
                          <a:uFillTx/>
                          <a:latin typeface="Arial" panose="020B0604020202020204" pitchFamily="34"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Rapid lateral flow coronavirus (COVID-19) tests - NHS (www.nhs.uk)</a:t>
                      </a:r>
                      <a:endParaRPr kumimoji="0" lang="en-GB" sz="1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p>
                      <a:pPr marL="342900" marR="0" lvl="0" indent="-342900" algn="l" defTabSz="914400" rtl="0" eaLnBrk="1" fontAlgn="auto" latinLnBrk="0" hangingPunct="1">
                        <a:lnSpc>
                          <a:spcPct val="107000"/>
                        </a:lnSpc>
                        <a:spcBef>
                          <a:spcPts val="0"/>
                        </a:spcBef>
                        <a:spcAft>
                          <a:spcPts val="800"/>
                        </a:spcAft>
                        <a:buClrTx/>
                        <a:buSzTx/>
                        <a:buFont typeface="+mj-lt"/>
                        <a:buAutoNum type="arabicPeriod"/>
                        <a:tabLst/>
                        <a:defRPr/>
                      </a:pPr>
                      <a:r>
                        <a:rPr kumimoji="0" lang="en-GB" sz="1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From community testing sites</a:t>
                      </a:r>
                    </a:p>
                    <a:p>
                      <a:pPr marL="342900" marR="0" lvl="0" indent="-342900" algn="l" defTabSz="914400" rtl="0" eaLnBrk="1" fontAlgn="auto" latinLnBrk="0" hangingPunct="1">
                        <a:lnSpc>
                          <a:spcPct val="107000"/>
                        </a:lnSpc>
                        <a:spcBef>
                          <a:spcPts val="0"/>
                        </a:spcBef>
                        <a:spcAft>
                          <a:spcPts val="800"/>
                        </a:spcAft>
                        <a:buClrTx/>
                        <a:buSzTx/>
                        <a:buFont typeface="+mj-lt"/>
                        <a:buAutoNum type="arabicPeriod"/>
                        <a:tabLst/>
                        <a:defRPr/>
                      </a:pPr>
                      <a:r>
                        <a:rPr kumimoji="0" lang="en-GB" sz="1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From the gov.uk home order channel: </a:t>
                      </a:r>
                      <a:r>
                        <a:rPr kumimoji="0" lang="en-GB" sz="1400" b="0" i="0" u="sng" strike="noStrike" kern="1200" cap="none" spc="0" normalizeH="0" baseline="0" noProof="0" dirty="0">
                          <a:ln>
                            <a:noFill/>
                          </a:ln>
                          <a:solidFill>
                            <a:srgbClr val="0563C1"/>
                          </a:solidFill>
                          <a:effectLst/>
                          <a:uLnTx/>
                          <a:uFillTx/>
                          <a:latin typeface="Arial" panose="020B060402020202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Order coronavirus (COVID-19) rapid lateral flow tests - GOV.UK (www.gov.uk)</a:t>
                      </a:r>
                      <a:endParaRPr kumimoji="0" lang="en-GB" sz="1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Participants can contact 119 if they need support ordering/accessing test kits and for language support if English is not their first language. </a:t>
                      </a:r>
                    </a:p>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val="107571853"/>
                  </a:ext>
                </a:extLst>
              </a:tr>
              <a:tr h="750876">
                <a:tc>
                  <a:txBody>
                    <a:bodyPr/>
                    <a:lstStyle/>
                    <a:p>
                      <a:pPr algn="l"/>
                      <a:r>
                        <a:rPr lang="en-GB" sz="1400" b="1">
                          <a:solidFill>
                            <a:schemeClr val="tx1"/>
                          </a:solidFill>
                          <a:latin typeface="Arial"/>
                          <a:cs typeface="Arial"/>
                        </a:rPr>
                        <a:t>I already undertake LFD tests under the Universal testing offer. Should I still participate in </a:t>
                      </a:r>
                      <a:r>
                        <a:rPr lang="en-GB" sz="1400" b="1">
                          <a:latin typeface="Arial"/>
                          <a:ea typeface="Arial" panose="020B0604020202020204" pitchFamily="34" charset="0"/>
                          <a:cs typeface="Arial"/>
                        </a:rPr>
                        <a:t>daily testing for contacts of Covid-19</a:t>
                      </a:r>
                      <a:r>
                        <a:rPr lang="en-GB" sz="1400" b="1">
                          <a:solidFill>
                            <a:schemeClr val="tx1"/>
                          </a:solidFill>
                          <a:latin typeface="Arial"/>
                          <a:cs typeface="Arial"/>
                        </a:rPr>
                        <a:t>?  </a:t>
                      </a:r>
                    </a:p>
                  </a:txBody>
                  <a:tcPr>
                    <a:solidFill>
                      <a:srgbClr val="9CC5D4"/>
                    </a:solidFill>
                  </a:tcPr>
                </a:tc>
                <a:tc>
                  <a:txBody>
                    <a:bodyPr/>
                    <a:lstStyle/>
                    <a:p>
                      <a:pPr marL="0" indent="0" algn="l">
                        <a:buFont typeface="Arial" panose="020B0604020202020204" pitchFamily="34" charset="0"/>
                        <a:buNone/>
                      </a:pPr>
                      <a:r>
                        <a:rPr lang="en-GB" sz="1400" b="0" baseline="0" dirty="0">
                          <a:solidFill>
                            <a:schemeClr val="tx1"/>
                          </a:solidFill>
                          <a:latin typeface="Arial"/>
                          <a:cs typeface="Arial"/>
                        </a:rPr>
                        <a:t>You should take part in </a:t>
                      </a:r>
                      <a:r>
                        <a:rPr lang="en-GB" sz="1400" dirty="0">
                          <a:latin typeface="Arial"/>
                          <a:ea typeface="Arial" panose="020B0604020202020204" pitchFamily="34" charset="0"/>
                          <a:cs typeface="Arial"/>
                        </a:rPr>
                        <a:t>daily testing for contacts of Covid-19 </a:t>
                      </a:r>
                      <a:r>
                        <a:rPr lang="en-GB" sz="1400" b="0" baseline="0" dirty="0">
                          <a:solidFill>
                            <a:schemeClr val="tx1"/>
                          </a:solidFill>
                          <a:latin typeface="Arial"/>
                          <a:cs typeface="Arial"/>
                        </a:rPr>
                        <a:t>if you have been identified as a close contact of a positive case. </a:t>
                      </a:r>
                    </a:p>
                    <a:p>
                      <a:pPr marL="0" indent="0" algn="l">
                        <a:buFont typeface="Arial" panose="020B0604020202020204" pitchFamily="34" charset="0"/>
                        <a:buNone/>
                      </a:pPr>
                      <a:endParaRPr lang="en-GB" sz="1400" b="0" baseline="0" dirty="0">
                        <a:solidFill>
                          <a:schemeClr val="tx1"/>
                        </a:solidFill>
                        <a:latin typeface="Arial"/>
                        <a:cs typeface="Arial"/>
                      </a:endParaRPr>
                    </a:p>
                    <a:p>
                      <a:pPr marL="0" indent="0" algn="l">
                        <a:buFont typeface="Arial" panose="020B0604020202020204" pitchFamily="34" charset="0"/>
                        <a:buNone/>
                      </a:pPr>
                      <a:r>
                        <a:rPr lang="en-GB" sz="1400" b="0" baseline="0" dirty="0">
                          <a:solidFill>
                            <a:schemeClr val="tx1"/>
                          </a:solidFill>
                          <a:latin typeface="Arial"/>
                          <a:cs typeface="Arial"/>
                        </a:rPr>
                        <a:t>When your daily testing is complete, you may wish to take a LFD test under the Universal testing offer if it is expected that there will be a period of high risk that day. </a:t>
                      </a:r>
                    </a:p>
                    <a:p>
                      <a:pPr marL="0" indent="0" algn="l">
                        <a:buFont typeface="Arial" panose="020B0604020202020204" pitchFamily="34" charset="0"/>
                        <a:buNone/>
                      </a:pPr>
                      <a:endParaRPr lang="en-GB" sz="1400" b="0" baseline="0" dirty="0">
                        <a:solidFill>
                          <a:schemeClr val="tx1"/>
                        </a:solidFill>
                        <a:latin typeface="Arial"/>
                        <a:cs typeface="Arial"/>
                      </a:endParaRPr>
                    </a:p>
                    <a:p>
                      <a:pPr marL="0" indent="0" algn="l">
                        <a:buFont typeface="Arial" panose="020B0604020202020204" pitchFamily="34" charset="0"/>
                        <a:buNone/>
                      </a:pPr>
                      <a:endParaRPr lang="en-GB" sz="1400" b="0" baseline="0" dirty="0">
                        <a:solidFill>
                          <a:schemeClr val="tx1"/>
                        </a:solidFill>
                        <a:latin typeface="Arial"/>
                        <a:cs typeface="Arial"/>
                      </a:endParaRPr>
                    </a:p>
                    <a:p>
                      <a:pPr marL="0" indent="0" algn="l">
                        <a:buFont typeface="Arial" panose="020B0604020202020204" pitchFamily="34" charset="0"/>
                        <a:buNone/>
                      </a:pPr>
                      <a:endParaRPr lang="en-GB" sz="1400" b="0" baseline="0" dirty="0">
                        <a:solidFill>
                          <a:schemeClr val="tx1"/>
                        </a:solidFill>
                        <a:latin typeface="Arial"/>
                        <a:cs typeface="Arial"/>
                      </a:endParaRPr>
                    </a:p>
                    <a:p>
                      <a:pPr marL="0" indent="0" algn="l">
                        <a:buFont typeface="Arial" panose="020B0604020202020204" pitchFamily="34" charset="0"/>
                        <a:buNone/>
                      </a:pPr>
                      <a:endParaRPr lang="en-GB" sz="1400" b="0" baseline="0" dirty="0">
                        <a:solidFill>
                          <a:schemeClr val="tx1"/>
                        </a:solidFill>
                        <a:latin typeface="Arial"/>
                        <a:cs typeface="Arial"/>
                      </a:endParaRPr>
                    </a:p>
                  </a:txBody>
                  <a:tcPr>
                    <a:solidFill>
                      <a:schemeClr val="bg1"/>
                    </a:solidFill>
                  </a:tcPr>
                </a:tc>
                <a:extLst>
                  <a:ext uri="{0D108BD9-81ED-4DB2-BD59-A6C34878D82A}">
                    <a16:rowId xmlns:a16="http://schemas.microsoft.com/office/drawing/2014/main" val="1520131341"/>
                  </a:ext>
                </a:extLst>
              </a:tr>
            </a:tbl>
          </a:graphicData>
        </a:graphic>
      </p:graphicFrame>
    </p:spTree>
    <p:extLst>
      <p:ext uri="{BB962C8B-B14F-4D97-AF65-F5344CB8AC3E}">
        <p14:creationId xmlns:p14="http://schemas.microsoft.com/office/powerpoint/2010/main" val="3162949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4E6D4-8959-4902-A212-5FFF21A745E0}"/>
              </a:ext>
            </a:extLst>
          </p:cNvPr>
          <p:cNvSpPr>
            <a:spLocks noGrp="1"/>
          </p:cNvSpPr>
          <p:nvPr>
            <p:ph type="title"/>
          </p:nvPr>
        </p:nvSpPr>
        <p:spPr>
          <a:xfrm>
            <a:off x="330206" y="395984"/>
            <a:ext cx="10515600" cy="662795"/>
          </a:xfrm>
        </p:spPr>
        <p:txBody>
          <a:bodyPr>
            <a:normAutofit/>
          </a:bodyPr>
          <a:lstStyle/>
          <a:p>
            <a:r>
              <a:rPr lang="en-GB" sz="2400" b="1">
                <a:solidFill>
                  <a:prstClr val="white"/>
                </a:solidFill>
              </a:rPr>
              <a:t>Daily Testing for Contacts of Covid-19</a:t>
            </a:r>
            <a:endParaRPr lang="en-GB" sz="2400" b="1"/>
          </a:p>
        </p:txBody>
      </p:sp>
      <p:sp>
        <p:nvSpPr>
          <p:cNvPr id="5" name="Slide Number Placeholder 4">
            <a:extLst>
              <a:ext uri="{FF2B5EF4-FFF2-40B4-BE49-F238E27FC236}">
                <a16:creationId xmlns:a16="http://schemas.microsoft.com/office/drawing/2014/main" id="{0F2C2CE3-037B-4C91-A12F-360BFCD6D729}"/>
              </a:ext>
            </a:extLst>
          </p:cNvPr>
          <p:cNvSpPr>
            <a:spLocks noGrp="1"/>
          </p:cNvSpPr>
          <p:nvPr>
            <p:ph type="sldNum" sz="quarter" idx="11"/>
          </p:nvPr>
        </p:nvSpPr>
        <p:spPr>
          <a:xfrm>
            <a:off x="121393" y="6462016"/>
            <a:ext cx="596332" cy="365125"/>
          </a:xfrm>
        </p:spPr>
        <p:txBody>
          <a:bodyPr/>
          <a:lstStyle/>
          <a:p>
            <a:r>
              <a:rPr lang="en-GB" sz="1400" dirty="0"/>
              <a:t>11</a:t>
            </a:r>
          </a:p>
        </p:txBody>
      </p:sp>
      <p:graphicFrame>
        <p:nvGraphicFramePr>
          <p:cNvPr id="3" name="Table 5">
            <a:extLst>
              <a:ext uri="{FF2B5EF4-FFF2-40B4-BE49-F238E27FC236}">
                <a16:creationId xmlns:a16="http://schemas.microsoft.com/office/drawing/2014/main" id="{BF4D5FF5-0FD9-4F40-8539-5F314043E357}"/>
              </a:ext>
            </a:extLst>
          </p:cNvPr>
          <p:cNvGraphicFramePr>
            <a:graphicFrameLocks noGrp="1"/>
          </p:cNvGraphicFramePr>
          <p:nvPr>
            <p:extLst>
              <p:ext uri="{D42A27DB-BD31-4B8C-83A1-F6EECF244321}">
                <p14:modId xmlns:p14="http://schemas.microsoft.com/office/powerpoint/2010/main" val="689614841"/>
              </p:ext>
            </p:extLst>
          </p:nvPr>
        </p:nvGraphicFramePr>
        <p:xfrm>
          <a:off x="130629" y="1517574"/>
          <a:ext cx="11775044" cy="4698048"/>
        </p:xfrm>
        <a:graphic>
          <a:graphicData uri="http://schemas.openxmlformats.org/drawingml/2006/table">
            <a:tbl>
              <a:tblPr firstRow="1" bandRow="1">
                <a:tableStyleId>{D7AC3CCA-C797-4891-BE02-D94E43425B78}</a:tableStyleId>
              </a:tblPr>
              <a:tblGrid>
                <a:gridCol w="3642272">
                  <a:extLst>
                    <a:ext uri="{9D8B030D-6E8A-4147-A177-3AD203B41FA5}">
                      <a16:colId xmlns:a16="http://schemas.microsoft.com/office/drawing/2014/main" val="1704814036"/>
                    </a:ext>
                  </a:extLst>
                </a:gridCol>
                <a:gridCol w="8132772">
                  <a:extLst>
                    <a:ext uri="{9D8B030D-6E8A-4147-A177-3AD203B41FA5}">
                      <a16:colId xmlns:a16="http://schemas.microsoft.com/office/drawing/2014/main" val="3295459330"/>
                    </a:ext>
                  </a:extLst>
                </a:gridCol>
              </a:tblGrid>
              <a:tr h="505190">
                <a:tc>
                  <a:txBody>
                    <a:bodyPr/>
                    <a:lstStyle/>
                    <a:p>
                      <a:pPr>
                        <a:lnSpc>
                          <a:spcPct val="107000"/>
                        </a:lnSpc>
                        <a:spcAft>
                          <a:spcPts val="800"/>
                        </a:spcAft>
                      </a:pPr>
                      <a:r>
                        <a:rPr lang="en-GB" sz="1400" b="1">
                          <a:effectLst/>
                          <a:latin typeface="Arial"/>
                          <a:ea typeface="Calibri" panose="020F0502020204030204" pitchFamily="34" charset="0"/>
                          <a:cs typeface="Arial"/>
                        </a:rPr>
                        <a:t>Will people be monitoring if I submit test results or not?</a:t>
                      </a:r>
                      <a:endParaRPr lang="en-GB" sz="1400">
                        <a:effectLst/>
                        <a:latin typeface="Arial"/>
                        <a:ea typeface="Calibri" panose="020F0502020204030204" pitchFamily="34" charset="0"/>
                        <a:cs typeface="Arial"/>
                      </a:endParaRPr>
                    </a:p>
                    <a:p>
                      <a:pPr algn="l"/>
                      <a:endParaRPr lang="en-GB" sz="1400">
                        <a:effectLst/>
                        <a:latin typeface="Arial"/>
                        <a:ea typeface="Calibri" panose="020F0502020204030204" pitchFamily="34" charset="0"/>
                        <a:cs typeface="Arial"/>
                      </a:endParaRPr>
                    </a:p>
                  </a:txBody>
                  <a:tcPr>
                    <a:solidFill>
                      <a:srgbClr val="9CC5D4"/>
                    </a:solidFill>
                  </a:tcPr>
                </a:tc>
                <a:tc>
                  <a:txBody>
                    <a:bodyPr/>
                    <a:lstStyle/>
                    <a:p>
                      <a:pPr>
                        <a:lnSpc>
                          <a:spcPct val="107000"/>
                        </a:lnSpc>
                        <a:spcAft>
                          <a:spcPts val="800"/>
                        </a:spcAft>
                      </a:pPr>
                      <a:r>
                        <a:rPr lang="en-GB" sz="1400" b="0">
                          <a:effectLst/>
                          <a:latin typeface="Arial"/>
                          <a:ea typeface="Calibri" panose="020F0502020204030204" pitchFamily="34" charset="0"/>
                          <a:cs typeface="Arial"/>
                        </a:rPr>
                        <a:t>There will be no monitoring of your test results reported, however we strongly encourage you to upload all test results as this helps improve our understanding of transmission rates.  </a:t>
                      </a:r>
                    </a:p>
                    <a:p>
                      <a:pPr>
                        <a:lnSpc>
                          <a:spcPct val="107000"/>
                        </a:lnSpc>
                        <a:spcAft>
                          <a:spcPts val="800"/>
                        </a:spcAft>
                      </a:pPr>
                      <a:endParaRPr lang="en-GB" sz="1400" b="0">
                        <a:effectLst/>
                        <a:latin typeface="Arial" panose="020B0604020202020204" pitchFamily="34" charset="0"/>
                        <a:ea typeface="Calibri" panose="020F0502020204030204" pitchFamily="34" charset="0"/>
                        <a:cs typeface="Arial" panose="020B0604020202020204" pitchFamily="34" charset="0"/>
                      </a:endParaRPr>
                    </a:p>
                    <a:p>
                      <a:pPr marL="0" lvl="0" indent="0" algn="l">
                        <a:buNone/>
                      </a:pPr>
                      <a:endParaRPr lang="en-GB" sz="1400" b="0" i="0" u="none" strike="noStrike" noProof="0">
                        <a:latin typeface="Arial" panose="020B060402020202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val="3430787568"/>
                  </a:ext>
                </a:extLst>
              </a:tr>
              <a:tr h="505190">
                <a:tc>
                  <a:txBody>
                    <a:bodyPr/>
                    <a:lstStyle/>
                    <a:p>
                      <a:pPr algn="l"/>
                      <a:r>
                        <a:rPr lang="en-GB" sz="1400" b="1">
                          <a:effectLst/>
                          <a:latin typeface="Arial"/>
                          <a:ea typeface="Calibri" panose="020F0502020204030204" pitchFamily="34" charset="0"/>
                          <a:cs typeface="Arial"/>
                        </a:rPr>
                        <a:t>How do my test results affect what I can and can’t do?</a:t>
                      </a:r>
                    </a:p>
                  </a:txBody>
                  <a:tcPr>
                    <a:solidFill>
                      <a:srgbClr val="9CC5D4"/>
                    </a:solidFill>
                  </a:tcPr>
                </a:tc>
                <a:tc>
                  <a:txBody>
                    <a:bodyPr/>
                    <a:lstStyle/>
                    <a:p>
                      <a:pPr marL="0" lvl="0" indent="0" algn="l">
                        <a:buNone/>
                      </a:pPr>
                      <a:r>
                        <a:rPr lang="en-GB" sz="1400" b="0" i="0" u="none" strike="noStrike" noProof="0">
                          <a:latin typeface="Arial"/>
                          <a:cs typeface="Arial"/>
                        </a:rPr>
                        <a:t>Positive LFD: </a:t>
                      </a:r>
                      <a:endParaRPr lang="en-GB" sz="1400" b="0" i="0" u="none" strike="noStrike" noProof="0">
                        <a:latin typeface="Arial" panose="020B0604020202020204" pitchFamily="34" charset="0"/>
                        <a:cs typeface="Arial" panose="020B0604020202020204" pitchFamily="34" charset="0"/>
                      </a:endParaRPr>
                    </a:p>
                    <a:p>
                      <a:pPr marL="0" lvl="0" indent="0" algn="l">
                        <a:buNone/>
                      </a:pPr>
                      <a:r>
                        <a:rPr lang="en-GB" sz="1400" b="0" i="0" u="none" strike="noStrike" noProof="0">
                          <a:latin typeface="Arial"/>
                          <a:cs typeface="Arial"/>
                        </a:rPr>
                        <a:t>If you test positive with an LFD test you should self-isolate and order a confirmatory PCR test: </a:t>
                      </a:r>
                      <a:r>
                        <a:rPr lang="en-GB" sz="1400" u="sng">
                          <a:solidFill>
                            <a:srgbClr val="0563C1"/>
                          </a:solidFill>
                          <a:effectLst/>
                          <a:latin typeface="Arial"/>
                          <a:ea typeface="Calibri" panose="020F0502020204030204" pitchFamily="34" charset="0"/>
                          <a:cs typeface="Arial"/>
                          <a:hlinkClick r:id="rId2">
                            <a:extLst>
                              <a:ext uri="{A12FA001-AC4F-418D-AE19-62706E023703}">
                                <ahyp:hlinkClr xmlns:ahyp="http://schemas.microsoft.com/office/drawing/2018/hyperlinkcolor" val="tx"/>
                              </a:ext>
                            </a:extLst>
                          </a:hlinkClick>
                        </a:rPr>
                        <a:t>Get a free PCR test to check if you have coronavirus (COVID-19) - GOV.UK (www.gov.uk)</a:t>
                      </a:r>
                      <a:r>
                        <a:rPr lang="en-GB" sz="1400" u="sng">
                          <a:solidFill>
                            <a:srgbClr val="0563C1"/>
                          </a:solidFill>
                          <a:effectLst/>
                          <a:latin typeface="Arial"/>
                          <a:ea typeface="Calibri" panose="020F0502020204030204" pitchFamily="34" charset="0"/>
                          <a:cs typeface="Arial"/>
                        </a:rPr>
                        <a:t>.</a:t>
                      </a:r>
                      <a:endParaRPr lang="en-GB" sz="1400" b="0" i="0" u="none" strike="noStrike" noProof="0">
                        <a:latin typeface="Arial"/>
                        <a:cs typeface="Arial"/>
                      </a:endParaRPr>
                    </a:p>
                    <a:p>
                      <a:pPr marL="0" lvl="0" indent="0" algn="l">
                        <a:buNone/>
                      </a:pPr>
                      <a:endParaRPr lang="en-GB" sz="1400" b="0" i="0" u="none" strike="noStrike" noProof="0">
                        <a:latin typeface="Arial" panose="020B0604020202020204" pitchFamily="34" charset="0"/>
                        <a:cs typeface="Arial" panose="020B0604020202020204" pitchFamily="34" charset="0"/>
                      </a:endParaRPr>
                    </a:p>
                    <a:p>
                      <a:pPr marL="0" lvl="0" indent="0" algn="l">
                        <a:buNone/>
                      </a:pPr>
                      <a:r>
                        <a:rPr lang="en-GB" sz="1400" b="0" i="0" u="none" strike="noStrike" noProof="0">
                          <a:latin typeface="Arial"/>
                          <a:cs typeface="Arial"/>
                        </a:rPr>
                        <a:t>Positive Confirmatory PCR: </a:t>
                      </a:r>
                    </a:p>
                    <a:p>
                      <a:pPr marL="0" lvl="0" indent="0" algn="l">
                        <a:buNone/>
                      </a:pPr>
                      <a:r>
                        <a:rPr lang="en-GB" sz="1400" b="0" i="0" u="none" strike="noStrike" noProof="0">
                          <a:latin typeface="Arial"/>
                          <a:cs typeface="Arial"/>
                        </a:rPr>
                        <a:t>If your confirmatory PCR test is positive, you must self-isolate for 10 days and should inform people you may think are a contact.  </a:t>
                      </a:r>
                    </a:p>
                    <a:p>
                      <a:pPr marL="0" lvl="0" indent="0" algn="l">
                        <a:buNone/>
                      </a:pPr>
                      <a:endParaRPr lang="en-GB" sz="1400" b="0" i="0" u="none" strike="noStrike" noProof="0">
                        <a:latin typeface="Arial" panose="020B0604020202020204" pitchFamily="34" charset="0"/>
                        <a:cs typeface="Arial" panose="020B0604020202020204" pitchFamily="34" charset="0"/>
                      </a:endParaRPr>
                    </a:p>
                    <a:p>
                      <a:pPr marL="0" lvl="0" indent="0" algn="l">
                        <a:buNone/>
                      </a:pPr>
                      <a:r>
                        <a:rPr lang="en-GB" sz="1400" b="0" i="0" u="none" strike="noStrike" noProof="0">
                          <a:latin typeface="Arial"/>
                          <a:cs typeface="Arial"/>
                        </a:rPr>
                        <a:t>Negative LFD: </a:t>
                      </a:r>
                    </a:p>
                    <a:p>
                      <a:pPr marL="0" lvl="0" indent="0" algn="l">
                        <a:buNone/>
                      </a:pPr>
                      <a:r>
                        <a:rPr lang="en-GB" sz="1400" b="0" i="0" u="none" strike="noStrike" noProof="0">
                          <a:latin typeface="Arial"/>
                          <a:cs typeface="Arial"/>
                        </a:rPr>
                        <a:t>If you test negative – it is important to follow national guidance, including reducing contact with others, especially the elderly and vulnerable.</a:t>
                      </a:r>
                    </a:p>
                    <a:p>
                      <a:pPr marL="0" lvl="0" indent="0" algn="l">
                        <a:buNone/>
                      </a:pPr>
                      <a:endParaRPr lang="en-GB" sz="1400" b="0" i="0" u="none" strike="noStrike" noProof="0">
                        <a:latin typeface="Arial" panose="020B0604020202020204" pitchFamily="34" charset="0"/>
                        <a:cs typeface="Arial" panose="020B0604020202020204" pitchFamily="34" charset="0"/>
                      </a:endParaRPr>
                    </a:p>
                    <a:p>
                      <a:pPr marL="0" lvl="0" indent="0" algn="l">
                        <a:buNone/>
                      </a:pPr>
                      <a:r>
                        <a:rPr lang="en-GB" sz="1400" b="0" i="0" u="none" strike="noStrike" noProof="0">
                          <a:latin typeface="Arial"/>
                          <a:cs typeface="Arial"/>
                        </a:rPr>
                        <a:t>Negative Confirmatory PCR:</a:t>
                      </a:r>
                    </a:p>
                    <a:p>
                      <a:pPr marL="0" lvl="0" indent="0" algn="l">
                        <a:buNone/>
                      </a:pPr>
                      <a:r>
                        <a:rPr lang="en-GB" sz="1400" b="0" i="0" u="none" strike="noStrike" noProof="0">
                          <a:latin typeface="Arial"/>
                          <a:cs typeface="Arial"/>
                        </a:rPr>
                        <a:t>If your confirmatory PCR test is negative, you do not need to isolate but you should continue the remainder of your daily LFD tests.   </a:t>
                      </a:r>
                      <a:endParaRPr lang="en-GB" sz="1400" b="0" i="0" u="none" strike="noStrike" noProof="0">
                        <a:latin typeface="Arial" panose="020B0604020202020204" pitchFamily="34" charset="0"/>
                        <a:cs typeface="Arial" panose="020B0604020202020204" pitchFamily="34" charset="0"/>
                      </a:endParaRPr>
                    </a:p>
                    <a:p>
                      <a:pPr marL="0" lvl="0" indent="0" algn="l">
                        <a:buNone/>
                      </a:pPr>
                      <a:endParaRPr lang="en-GB" sz="1400" b="0" i="0" u="none" strike="noStrike" noProof="0">
                        <a:latin typeface="Arial" panose="020B060402020202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val="3802289962"/>
                  </a:ext>
                </a:extLst>
              </a:tr>
            </a:tbl>
          </a:graphicData>
        </a:graphic>
      </p:graphicFrame>
    </p:spTree>
    <p:extLst>
      <p:ext uri="{BB962C8B-B14F-4D97-AF65-F5344CB8AC3E}">
        <p14:creationId xmlns:p14="http://schemas.microsoft.com/office/powerpoint/2010/main" val="2617402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4E6D4-8959-4902-A212-5FFF21A745E0}"/>
              </a:ext>
            </a:extLst>
          </p:cNvPr>
          <p:cNvSpPr>
            <a:spLocks noGrp="1"/>
          </p:cNvSpPr>
          <p:nvPr>
            <p:ph type="title"/>
          </p:nvPr>
        </p:nvSpPr>
        <p:spPr>
          <a:xfrm>
            <a:off x="330206" y="395984"/>
            <a:ext cx="10515600" cy="662795"/>
          </a:xfrm>
        </p:spPr>
        <p:txBody>
          <a:bodyPr>
            <a:normAutofit/>
          </a:bodyPr>
          <a:lstStyle/>
          <a:p>
            <a:r>
              <a:rPr lang="en-GB" sz="2400" b="1">
                <a:solidFill>
                  <a:prstClr val="white"/>
                </a:solidFill>
              </a:rPr>
              <a:t>Daily Testing for Contacts of Covid-19</a:t>
            </a:r>
            <a:endParaRPr lang="en-GB" sz="2400" b="1"/>
          </a:p>
        </p:txBody>
      </p:sp>
      <p:sp>
        <p:nvSpPr>
          <p:cNvPr id="5" name="Slide Number Placeholder 4">
            <a:extLst>
              <a:ext uri="{FF2B5EF4-FFF2-40B4-BE49-F238E27FC236}">
                <a16:creationId xmlns:a16="http://schemas.microsoft.com/office/drawing/2014/main" id="{0F2C2CE3-037B-4C91-A12F-360BFCD6D729}"/>
              </a:ext>
            </a:extLst>
          </p:cNvPr>
          <p:cNvSpPr>
            <a:spLocks noGrp="1"/>
          </p:cNvSpPr>
          <p:nvPr>
            <p:ph type="sldNum" sz="quarter" idx="11"/>
          </p:nvPr>
        </p:nvSpPr>
        <p:spPr/>
        <p:txBody>
          <a:bodyPr/>
          <a:lstStyle/>
          <a:p>
            <a:r>
              <a:rPr lang="en-GB" dirty="0">
                <a:latin typeface="Arial"/>
                <a:cs typeface="Arial"/>
              </a:rPr>
              <a:t>12</a:t>
            </a:r>
            <a:endParaRPr lang="en-GB" sz="1400" dirty="0"/>
          </a:p>
        </p:txBody>
      </p:sp>
      <p:graphicFrame>
        <p:nvGraphicFramePr>
          <p:cNvPr id="3" name="Table 5">
            <a:extLst>
              <a:ext uri="{FF2B5EF4-FFF2-40B4-BE49-F238E27FC236}">
                <a16:creationId xmlns:a16="http://schemas.microsoft.com/office/drawing/2014/main" id="{BF4D5FF5-0FD9-4F40-8539-5F314043E357}"/>
              </a:ext>
            </a:extLst>
          </p:cNvPr>
          <p:cNvGraphicFramePr>
            <a:graphicFrameLocks noGrp="1"/>
          </p:cNvGraphicFramePr>
          <p:nvPr>
            <p:extLst>
              <p:ext uri="{D42A27DB-BD31-4B8C-83A1-F6EECF244321}">
                <p14:modId xmlns:p14="http://schemas.microsoft.com/office/powerpoint/2010/main" val="3356565528"/>
              </p:ext>
            </p:extLst>
          </p:nvPr>
        </p:nvGraphicFramePr>
        <p:xfrm>
          <a:off x="130629" y="1517574"/>
          <a:ext cx="11775044" cy="4754880"/>
        </p:xfrm>
        <a:graphic>
          <a:graphicData uri="http://schemas.openxmlformats.org/drawingml/2006/table">
            <a:tbl>
              <a:tblPr firstRow="1" bandRow="1">
                <a:tableStyleId>{D7AC3CCA-C797-4891-BE02-D94E43425B78}</a:tableStyleId>
              </a:tblPr>
              <a:tblGrid>
                <a:gridCol w="3642272">
                  <a:extLst>
                    <a:ext uri="{9D8B030D-6E8A-4147-A177-3AD203B41FA5}">
                      <a16:colId xmlns:a16="http://schemas.microsoft.com/office/drawing/2014/main" val="1704814036"/>
                    </a:ext>
                  </a:extLst>
                </a:gridCol>
                <a:gridCol w="8132772">
                  <a:extLst>
                    <a:ext uri="{9D8B030D-6E8A-4147-A177-3AD203B41FA5}">
                      <a16:colId xmlns:a16="http://schemas.microsoft.com/office/drawing/2014/main" val="3295459330"/>
                    </a:ext>
                  </a:extLst>
                </a:gridCol>
              </a:tblGrid>
              <a:tr h="459892">
                <a:tc>
                  <a:txBody>
                    <a:bodyPr/>
                    <a:lstStyle/>
                    <a:p>
                      <a:pPr algn="l"/>
                      <a:r>
                        <a:rPr lang="en-GB" sz="1400">
                          <a:effectLst/>
                          <a:latin typeface="Arial"/>
                          <a:ea typeface="Calibri" panose="020F0502020204030204" pitchFamily="34" charset="0"/>
                          <a:cs typeface="Arial"/>
                        </a:rPr>
                        <a:t>I am a fully vaccinated contact and a PCR test I have taken is negative. Should I continue to undertake LFD </a:t>
                      </a:r>
                      <a:r>
                        <a:rPr lang="en-GB" sz="1400">
                          <a:latin typeface="Arial"/>
                          <a:ea typeface="Arial" panose="020B0604020202020204" pitchFamily="34" charset="0"/>
                          <a:cs typeface="Arial"/>
                        </a:rPr>
                        <a:t>daily testing for contacts of Covid-19</a:t>
                      </a:r>
                      <a:r>
                        <a:rPr lang="en-GB" sz="1400">
                          <a:effectLst/>
                          <a:latin typeface="Arial"/>
                          <a:ea typeface="Calibri" panose="020F0502020204030204" pitchFamily="34" charset="0"/>
                          <a:cs typeface="Arial"/>
                        </a:rPr>
                        <a:t>?</a:t>
                      </a:r>
                    </a:p>
                  </a:txBody>
                  <a:tcPr>
                    <a:solidFill>
                      <a:srgbClr val="9CC5D4"/>
                    </a:solidFill>
                  </a:tcPr>
                </a:tc>
                <a:tc>
                  <a:txBody>
                    <a:bodyPr/>
                    <a:lstStyle/>
                    <a:p>
                      <a:pPr algn="l"/>
                      <a:r>
                        <a:rPr lang="en-GB" sz="1400" b="0" i="0">
                          <a:solidFill>
                            <a:schemeClr val="tx1"/>
                          </a:solidFill>
                          <a:effectLst/>
                          <a:latin typeface="Arial" panose="020B0604020202020204" pitchFamily="34" charset="0"/>
                          <a:cs typeface="Arial" panose="020B0604020202020204" pitchFamily="34" charset="0"/>
                        </a:rPr>
                        <a:t>If you are participating in </a:t>
                      </a:r>
                      <a:r>
                        <a:rPr lang="en-GB" sz="1400" b="0">
                          <a:latin typeface="Arial"/>
                          <a:ea typeface="Arial" panose="020B0604020202020204" pitchFamily="34" charset="0"/>
                          <a:cs typeface="Arial"/>
                        </a:rPr>
                        <a:t>daily testing for contacts of Covid-19 </a:t>
                      </a:r>
                      <a:r>
                        <a:rPr lang="en-GB" sz="1400" b="0" i="0">
                          <a:solidFill>
                            <a:schemeClr val="tx1"/>
                          </a:solidFill>
                          <a:effectLst/>
                          <a:latin typeface="Arial" panose="020B0604020202020204" pitchFamily="34" charset="0"/>
                          <a:cs typeface="Arial" panose="020B0604020202020204" pitchFamily="34" charset="0"/>
                        </a:rPr>
                        <a:t>, you should continue to take a LFD test for 7 </a:t>
                      </a:r>
                      <a:r>
                        <a:rPr kumimoji="0" lang="en-GB" sz="1400" b="0" i="0" u="none" strike="noStrike" kern="1200" cap="none" spc="0" normalizeH="0" baseline="0" noProof="0">
                          <a:ln>
                            <a:noFill/>
                          </a:ln>
                          <a:solidFill>
                            <a:schemeClr val="tx1"/>
                          </a:solidFill>
                          <a:effectLst/>
                          <a:uLnTx/>
                          <a:uFillTx/>
                          <a:latin typeface="Arial" panose="020B0604020202020204" pitchFamily="34" charset="0"/>
                          <a:ea typeface="Calibri" panose="020F0502020204030204" pitchFamily="34" charset="0"/>
                          <a:cs typeface="+mn-cs"/>
                        </a:rPr>
                        <a:t>consecutive days (or </a:t>
                      </a:r>
                      <a:r>
                        <a:rPr lang="en-GB" sz="1400" b="0" i="0" u="none" strike="noStrike" noProof="0">
                          <a:effectLst/>
                          <a:latin typeface="Arial"/>
                        </a:rPr>
                        <a:t>until 10 days after exposure to the positive case, if sooner</a:t>
                      </a:r>
                      <a:r>
                        <a:rPr kumimoji="0" lang="en-GB" sz="1400" b="0" i="0" u="none" strike="noStrike" kern="1200" cap="none" spc="0" normalizeH="0" baseline="0" noProof="0">
                          <a:ln>
                            <a:noFill/>
                          </a:ln>
                          <a:solidFill>
                            <a:schemeClr val="tx1"/>
                          </a:solidFill>
                          <a:effectLst/>
                          <a:uLnTx/>
                          <a:uFillTx/>
                          <a:latin typeface="Arial" panose="020B0604020202020204" pitchFamily="34" charset="0"/>
                          <a:ea typeface="Calibri" panose="020F0502020204030204" pitchFamily="34" charset="0"/>
                          <a:cs typeface="+mn-cs"/>
                        </a:rPr>
                        <a:t>), even if you have taken a </a:t>
                      </a:r>
                      <a:r>
                        <a:rPr lang="en-GB" sz="1400" b="0" i="0">
                          <a:solidFill>
                            <a:schemeClr val="tx1"/>
                          </a:solidFill>
                          <a:effectLst/>
                          <a:latin typeface="Arial" panose="020B0604020202020204" pitchFamily="34" charset="0"/>
                          <a:cs typeface="Arial" panose="020B0604020202020204" pitchFamily="34" charset="0"/>
                        </a:rPr>
                        <a:t>PCR test and the result is negative.</a:t>
                      </a:r>
                    </a:p>
                    <a:p>
                      <a:pPr algn="l"/>
                      <a:endParaRPr lang="en-GB" sz="1400" b="0" i="0">
                        <a:solidFill>
                          <a:schemeClr val="tx1"/>
                        </a:solidFill>
                        <a:effectLst/>
                        <a:latin typeface="Arial" panose="020B0604020202020204" pitchFamily="34" charset="0"/>
                        <a:cs typeface="Arial" panose="020B0604020202020204" pitchFamily="34" charset="0"/>
                      </a:endParaRPr>
                    </a:p>
                    <a:p>
                      <a:pPr algn="l"/>
                      <a:endParaRPr lang="en-GB" sz="1400" b="0" i="0">
                        <a:solidFill>
                          <a:schemeClr val="tx1"/>
                        </a:solidFill>
                        <a:effectLst/>
                        <a:latin typeface="Arial" panose="020B0604020202020204" pitchFamily="34" charset="0"/>
                        <a:cs typeface="Arial" panose="020B0604020202020204" pitchFamily="34" charset="0"/>
                      </a:endParaRPr>
                    </a:p>
                    <a:p>
                      <a:pPr algn="l"/>
                      <a:endParaRPr lang="en-GB" sz="1400" b="0">
                        <a:solidFill>
                          <a:schemeClr val="tx1"/>
                        </a:solidFill>
                        <a:latin typeface="Arial" panose="020B0604020202020204" pitchFamily="34" charset="0"/>
                        <a:cs typeface="Arial" panose="020B0604020202020204" pitchFamily="34" charset="0"/>
                      </a:endParaRPr>
                    </a:p>
                    <a:p>
                      <a:pPr marL="0" indent="0" algn="l">
                        <a:buFont typeface="Arial" panose="020B0604020202020204" pitchFamily="34" charset="0"/>
                        <a:buNone/>
                      </a:pPr>
                      <a:endParaRPr lang="en-GB" sz="1400" b="0">
                        <a:solidFill>
                          <a:schemeClr val="tx1"/>
                        </a:solidFill>
                        <a:latin typeface="Arial" panose="020B060402020202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val="3430787568"/>
                  </a:ext>
                </a:extLst>
              </a:tr>
              <a:tr h="1160086">
                <a:tc>
                  <a:txBody>
                    <a:bodyPr/>
                    <a:lstStyle/>
                    <a:p>
                      <a:pPr algn="l"/>
                      <a:r>
                        <a:rPr lang="en-GB" sz="1400" b="1">
                          <a:solidFill>
                            <a:schemeClr val="tx1"/>
                          </a:solidFill>
                          <a:latin typeface="Arial"/>
                          <a:cs typeface="Arial"/>
                        </a:rPr>
                        <a:t>I am a fully vaccinated contact and a PCR test I have taken is positive. Should I continue to undertake LFD </a:t>
                      </a:r>
                      <a:r>
                        <a:rPr lang="en-GB" sz="1400" b="1">
                          <a:latin typeface="Arial"/>
                          <a:ea typeface="Arial" panose="020B0604020202020204" pitchFamily="34" charset="0"/>
                          <a:cs typeface="Arial"/>
                        </a:rPr>
                        <a:t>daily testing for contacts of Covid-19</a:t>
                      </a:r>
                      <a:r>
                        <a:rPr lang="en-GB" sz="1400" b="1">
                          <a:solidFill>
                            <a:schemeClr val="tx1"/>
                          </a:solidFill>
                          <a:latin typeface="Arial"/>
                          <a:cs typeface="Arial"/>
                        </a:rPr>
                        <a:t>?</a:t>
                      </a:r>
                    </a:p>
                  </a:txBody>
                  <a:tcPr>
                    <a:solidFill>
                      <a:srgbClr val="9CC5D4"/>
                    </a:solidFill>
                  </a:tcPr>
                </a:tc>
                <a:tc>
                  <a:txBody>
                    <a:bodyPr/>
                    <a:lstStyle/>
                    <a:p>
                      <a:pPr marL="0" indent="0" algn="l">
                        <a:buFont typeface="Arial" panose="020B0604020202020204" pitchFamily="34" charset="0"/>
                        <a:buNone/>
                      </a:pPr>
                      <a:r>
                        <a:rPr lang="en-GB" sz="1400" b="0" baseline="0">
                          <a:solidFill>
                            <a:schemeClr val="tx1"/>
                          </a:solidFill>
                          <a:latin typeface="Arial" panose="020B0604020202020204" pitchFamily="34" charset="0"/>
                          <a:cs typeface="Arial" panose="020B0604020202020204" pitchFamily="34" charset="0"/>
                        </a:rPr>
                        <a:t>If your PCR test is positive, you are legally required to self-isolate for 10 days from the onset of symptoms (or the day of the test if you do not have symptoms).</a:t>
                      </a:r>
                    </a:p>
                    <a:p>
                      <a:pPr marL="0" indent="0" algn="l">
                        <a:buFont typeface="Arial" panose="020B0604020202020204" pitchFamily="34" charset="0"/>
                        <a:buNone/>
                      </a:pPr>
                      <a:endParaRPr lang="en-GB" sz="1400" b="0" baseline="0">
                        <a:solidFill>
                          <a:schemeClr val="tx1"/>
                        </a:solidFill>
                        <a:latin typeface="Arial" panose="020B0604020202020204" pitchFamily="34" charset="0"/>
                        <a:cs typeface="Arial" panose="020B0604020202020204" pitchFamily="34" charset="0"/>
                      </a:endParaRPr>
                    </a:p>
                    <a:p>
                      <a:pPr marL="0" indent="0" algn="l">
                        <a:buFont typeface="Arial" panose="020B0604020202020204" pitchFamily="34" charset="0"/>
                        <a:buNone/>
                      </a:pPr>
                      <a:r>
                        <a:rPr lang="en-GB" sz="1400" b="0" baseline="0">
                          <a:solidFill>
                            <a:schemeClr val="tx1"/>
                          </a:solidFill>
                          <a:latin typeface="Arial" panose="020B0604020202020204" pitchFamily="34" charset="0"/>
                          <a:cs typeface="Arial" panose="020B0604020202020204" pitchFamily="34" charset="0"/>
                        </a:rPr>
                        <a:t>Further LFD tests are not necessary during your isolation period.</a:t>
                      </a:r>
                    </a:p>
                    <a:p>
                      <a:pPr marL="0" indent="0" algn="l">
                        <a:buFont typeface="Arial" panose="020B0604020202020204" pitchFamily="34" charset="0"/>
                        <a:buNone/>
                      </a:pPr>
                      <a:endParaRPr lang="en-GB" sz="1400" b="0" baseline="0">
                        <a:solidFill>
                          <a:schemeClr val="tx1"/>
                        </a:solidFill>
                        <a:latin typeface="Arial" panose="020B0604020202020204" pitchFamily="34" charset="0"/>
                        <a:cs typeface="Arial" panose="020B0604020202020204" pitchFamily="34" charset="0"/>
                      </a:endParaRPr>
                    </a:p>
                    <a:p>
                      <a:pPr marL="0" indent="0" algn="l">
                        <a:buFont typeface="Arial" panose="020B0604020202020204" pitchFamily="34" charset="0"/>
                        <a:buNone/>
                      </a:pPr>
                      <a:endParaRPr lang="en-GB" sz="1400" b="0" baseline="0">
                        <a:solidFill>
                          <a:schemeClr val="tx1"/>
                        </a:solidFill>
                        <a:latin typeface="Arial" panose="020B0604020202020204" pitchFamily="34" charset="0"/>
                        <a:cs typeface="Arial" panose="020B0604020202020204" pitchFamily="34" charset="0"/>
                      </a:endParaRPr>
                    </a:p>
                    <a:p>
                      <a:pPr marL="0" indent="0" algn="l">
                        <a:buFont typeface="Arial" panose="020B0604020202020204" pitchFamily="34" charset="0"/>
                        <a:buNone/>
                      </a:pPr>
                      <a:endParaRPr lang="en-GB" sz="1400" b="0" baseline="0">
                        <a:solidFill>
                          <a:schemeClr val="tx1"/>
                        </a:solidFill>
                        <a:latin typeface="Arial" panose="020B060402020202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val="4264943557"/>
                  </a:ext>
                </a:extLst>
              </a:tr>
              <a:tr h="1160086">
                <a:tc>
                  <a:txBody>
                    <a:bodyPr/>
                    <a:lstStyle/>
                    <a:p>
                      <a:pPr algn="l"/>
                      <a:r>
                        <a:rPr lang="en-GB" sz="1400" b="1">
                          <a:solidFill>
                            <a:schemeClr val="tx1"/>
                          </a:solidFill>
                          <a:effectLst/>
                          <a:latin typeface="Arial"/>
                          <a:ea typeface="Calibri" panose="020F0502020204030204" pitchFamily="34" charset="0"/>
                          <a:cs typeface="Arial"/>
                        </a:rPr>
                        <a:t>Can I claim support payments if I participate in </a:t>
                      </a:r>
                      <a:r>
                        <a:rPr lang="en-GB" sz="1400" b="1">
                          <a:latin typeface="Arial"/>
                          <a:ea typeface="Arial" panose="020B0604020202020204" pitchFamily="34" charset="0"/>
                          <a:cs typeface="Arial"/>
                        </a:rPr>
                        <a:t>daily testing for contacts of Covid-19</a:t>
                      </a:r>
                      <a:r>
                        <a:rPr lang="en-GB" sz="1400" b="1">
                          <a:solidFill>
                            <a:schemeClr val="tx1"/>
                          </a:solidFill>
                          <a:effectLst/>
                          <a:latin typeface="Arial"/>
                          <a:ea typeface="Calibri" panose="020F0502020204030204" pitchFamily="34" charset="0"/>
                          <a:cs typeface="Arial"/>
                        </a:rPr>
                        <a:t>?</a:t>
                      </a:r>
                    </a:p>
                  </a:txBody>
                  <a:tcPr>
                    <a:solidFill>
                      <a:srgbClr val="9CC5D4"/>
                    </a:solidFill>
                  </a:tcPr>
                </a:tc>
                <a:tc>
                  <a:txBody>
                    <a:bodyPr/>
                    <a:lstStyle/>
                    <a:p>
                      <a:pPr lvl="0" algn="l">
                        <a:buNone/>
                      </a:pPr>
                      <a:r>
                        <a:rPr lang="en-GB" sz="1400" b="0" i="0">
                          <a:solidFill>
                            <a:schemeClr val="tx1"/>
                          </a:solidFill>
                          <a:effectLst/>
                          <a:latin typeface="Arial"/>
                          <a:cs typeface="Arial"/>
                        </a:rPr>
                        <a:t>You may be eligible for the support payments if you need to isolate following a positive COVID-19 result. You need to apply through your local council if you think you meet the eligibility criteria for the payment.</a:t>
                      </a:r>
                    </a:p>
                    <a:p>
                      <a:pPr lvl="0" algn="l">
                        <a:buNone/>
                      </a:pPr>
                      <a:endParaRPr lang="en-GB" sz="1400" b="0" i="0">
                        <a:solidFill>
                          <a:schemeClr val="tx1"/>
                        </a:solidFill>
                        <a:effectLst/>
                        <a:highlight>
                          <a:srgbClr val="FFFF00"/>
                        </a:highlight>
                        <a:latin typeface="Arial"/>
                        <a:cs typeface="Arial"/>
                      </a:endParaRPr>
                    </a:p>
                    <a:p>
                      <a:pPr lvl="0" algn="l">
                        <a:buNone/>
                      </a:pPr>
                      <a:endParaRPr lang="en-GB" sz="1400" b="0" i="0">
                        <a:solidFill>
                          <a:schemeClr val="tx1"/>
                        </a:solidFill>
                        <a:effectLst/>
                        <a:highlight>
                          <a:srgbClr val="FFFF00"/>
                        </a:highlight>
                        <a:latin typeface="Arial"/>
                        <a:cs typeface="Arial"/>
                      </a:endParaRPr>
                    </a:p>
                    <a:p>
                      <a:pPr lvl="0" algn="l">
                        <a:buNone/>
                      </a:pPr>
                      <a:endParaRPr lang="en-GB" sz="1400" b="0" i="0">
                        <a:solidFill>
                          <a:schemeClr val="tx1"/>
                        </a:solidFill>
                        <a:effectLst/>
                        <a:highlight>
                          <a:srgbClr val="FFFF00"/>
                        </a:highlight>
                        <a:latin typeface="Arial"/>
                        <a:cs typeface="Arial"/>
                      </a:endParaRPr>
                    </a:p>
                    <a:p>
                      <a:pPr lvl="0" algn="l">
                        <a:buNone/>
                      </a:pPr>
                      <a:endParaRPr lang="en-GB" sz="1400" b="0" i="0">
                        <a:solidFill>
                          <a:schemeClr val="tx1"/>
                        </a:solidFill>
                        <a:effectLst/>
                        <a:highlight>
                          <a:srgbClr val="FFFF00"/>
                        </a:highlight>
                        <a:latin typeface="Arial"/>
                        <a:cs typeface="Arial"/>
                      </a:endParaRPr>
                    </a:p>
                  </a:txBody>
                  <a:tcPr>
                    <a:solidFill>
                      <a:schemeClr val="bg1"/>
                    </a:solidFill>
                  </a:tcPr>
                </a:tc>
                <a:extLst>
                  <a:ext uri="{0D108BD9-81ED-4DB2-BD59-A6C34878D82A}">
                    <a16:rowId xmlns:a16="http://schemas.microsoft.com/office/drawing/2014/main" val="2634098706"/>
                  </a:ext>
                </a:extLst>
              </a:tr>
            </a:tbl>
          </a:graphicData>
        </a:graphic>
      </p:graphicFrame>
    </p:spTree>
    <p:extLst>
      <p:ext uri="{BB962C8B-B14F-4D97-AF65-F5344CB8AC3E}">
        <p14:creationId xmlns:p14="http://schemas.microsoft.com/office/powerpoint/2010/main" val="1180046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4E6D4-8959-4902-A212-5FFF21A745E0}"/>
              </a:ext>
            </a:extLst>
          </p:cNvPr>
          <p:cNvSpPr>
            <a:spLocks noGrp="1"/>
          </p:cNvSpPr>
          <p:nvPr>
            <p:ph type="title"/>
          </p:nvPr>
        </p:nvSpPr>
        <p:spPr>
          <a:xfrm>
            <a:off x="330206" y="395984"/>
            <a:ext cx="10515600" cy="662795"/>
          </a:xfrm>
        </p:spPr>
        <p:txBody>
          <a:bodyPr>
            <a:normAutofit/>
          </a:bodyPr>
          <a:lstStyle/>
          <a:p>
            <a:r>
              <a:rPr lang="en-GB" sz="2400" b="1">
                <a:solidFill>
                  <a:prstClr val="white"/>
                </a:solidFill>
              </a:rPr>
              <a:t>Daily Testing for Contacts of Covid-19</a:t>
            </a:r>
            <a:endParaRPr lang="en-GB" sz="2400" b="1"/>
          </a:p>
        </p:txBody>
      </p:sp>
      <p:sp>
        <p:nvSpPr>
          <p:cNvPr id="5" name="Slide Number Placeholder 4">
            <a:extLst>
              <a:ext uri="{FF2B5EF4-FFF2-40B4-BE49-F238E27FC236}">
                <a16:creationId xmlns:a16="http://schemas.microsoft.com/office/drawing/2014/main" id="{0F2C2CE3-037B-4C91-A12F-360BFCD6D729}"/>
              </a:ext>
            </a:extLst>
          </p:cNvPr>
          <p:cNvSpPr>
            <a:spLocks noGrp="1"/>
          </p:cNvSpPr>
          <p:nvPr>
            <p:ph type="sldNum" sz="quarter" idx="11"/>
          </p:nvPr>
        </p:nvSpPr>
        <p:spPr/>
        <p:txBody>
          <a:bodyPr/>
          <a:lstStyle/>
          <a:p>
            <a:r>
              <a:rPr lang="en-GB" dirty="0">
                <a:latin typeface="Arial"/>
                <a:cs typeface="Arial"/>
              </a:rPr>
              <a:t>13</a:t>
            </a:r>
            <a:endParaRPr lang="en-GB" sz="1400" dirty="0"/>
          </a:p>
        </p:txBody>
      </p:sp>
      <p:graphicFrame>
        <p:nvGraphicFramePr>
          <p:cNvPr id="3" name="Table 5">
            <a:extLst>
              <a:ext uri="{FF2B5EF4-FFF2-40B4-BE49-F238E27FC236}">
                <a16:creationId xmlns:a16="http://schemas.microsoft.com/office/drawing/2014/main" id="{BF4D5FF5-0FD9-4F40-8539-5F314043E357}"/>
              </a:ext>
            </a:extLst>
          </p:cNvPr>
          <p:cNvGraphicFramePr>
            <a:graphicFrameLocks noGrp="1"/>
          </p:cNvGraphicFramePr>
          <p:nvPr>
            <p:extLst>
              <p:ext uri="{D42A27DB-BD31-4B8C-83A1-F6EECF244321}">
                <p14:modId xmlns:p14="http://schemas.microsoft.com/office/powerpoint/2010/main" val="4085771870"/>
              </p:ext>
            </p:extLst>
          </p:nvPr>
        </p:nvGraphicFramePr>
        <p:xfrm>
          <a:off x="130629" y="1517574"/>
          <a:ext cx="11775044" cy="4754880"/>
        </p:xfrm>
        <a:graphic>
          <a:graphicData uri="http://schemas.openxmlformats.org/drawingml/2006/table">
            <a:tbl>
              <a:tblPr firstRow="1" bandRow="1">
                <a:tableStyleId>{D7AC3CCA-C797-4891-BE02-D94E43425B78}</a:tableStyleId>
              </a:tblPr>
              <a:tblGrid>
                <a:gridCol w="3642272">
                  <a:extLst>
                    <a:ext uri="{9D8B030D-6E8A-4147-A177-3AD203B41FA5}">
                      <a16:colId xmlns:a16="http://schemas.microsoft.com/office/drawing/2014/main" val="1704814036"/>
                    </a:ext>
                  </a:extLst>
                </a:gridCol>
                <a:gridCol w="8132772">
                  <a:extLst>
                    <a:ext uri="{9D8B030D-6E8A-4147-A177-3AD203B41FA5}">
                      <a16:colId xmlns:a16="http://schemas.microsoft.com/office/drawing/2014/main" val="3295459330"/>
                    </a:ext>
                  </a:extLst>
                </a:gridCol>
              </a:tblGrid>
              <a:tr h="505190">
                <a:tc>
                  <a:txBody>
                    <a:bodyPr/>
                    <a:lstStyle/>
                    <a:p>
                      <a:pPr algn="l"/>
                      <a:r>
                        <a:rPr lang="en-GB" sz="1400">
                          <a:effectLst/>
                          <a:latin typeface="Arial"/>
                          <a:ea typeface="Calibri" panose="020F0502020204030204" pitchFamily="34" charset="0"/>
                          <a:cs typeface="Arial"/>
                        </a:rPr>
                        <a:t>I have developed symptoms while testing, but my LFD tests are negative. What should I do?</a:t>
                      </a:r>
                    </a:p>
                  </a:txBody>
                  <a:tcPr>
                    <a:solidFill>
                      <a:srgbClr val="9CC5D4"/>
                    </a:solidFill>
                  </a:tcPr>
                </a:tc>
                <a:tc>
                  <a:txBody>
                    <a:bodyPr/>
                    <a:lstStyle/>
                    <a:p>
                      <a:pPr marL="0" indent="0" algn="l">
                        <a:buFont typeface="Arial" panose="020B0604020202020204" pitchFamily="34" charset="0"/>
                        <a:buNone/>
                      </a:pPr>
                      <a:r>
                        <a:rPr lang="en-GB" sz="1400" b="0">
                          <a:solidFill>
                            <a:schemeClr val="tx1"/>
                          </a:solidFill>
                          <a:latin typeface="Arial"/>
                          <a:cs typeface="Arial"/>
                        </a:rPr>
                        <a:t>If you develop symptoms, even if your LFD test is negative, you should self-isolate and book a PCR test immediately.</a:t>
                      </a:r>
                    </a:p>
                    <a:p>
                      <a:pPr marL="0" indent="0" algn="l">
                        <a:buFont typeface="Arial" panose="020B0604020202020204" pitchFamily="34" charset="0"/>
                        <a:buNone/>
                      </a:pPr>
                      <a:endParaRPr lang="en-GB" sz="1400" b="0">
                        <a:solidFill>
                          <a:schemeClr val="tx1"/>
                        </a:solidFill>
                        <a:latin typeface="Arial" panose="020B0604020202020204" pitchFamily="34" charset="0"/>
                        <a:cs typeface="Arial" panose="020B0604020202020204" pitchFamily="34" charset="0"/>
                      </a:endParaRPr>
                    </a:p>
                    <a:p>
                      <a:pPr marL="0" indent="0" algn="l">
                        <a:buFont typeface="Arial" panose="020B0604020202020204" pitchFamily="34" charset="0"/>
                        <a:buNone/>
                      </a:pPr>
                      <a:endParaRPr lang="en-GB" sz="1400" b="0">
                        <a:solidFill>
                          <a:schemeClr val="tx1"/>
                        </a:solidFill>
                        <a:latin typeface="Arial" panose="020B0604020202020204" pitchFamily="34" charset="0"/>
                        <a:cs typeface="Arial" panose="020B0604020202020204" pitchFamily="34" charset="0"/>
                      </a:endParaRPr>
                    </a:p>
                    <a:p>
                      <a:pPr marL="0" indent="0" algn="l">
                        <a:buFont typeface="Arial" panose="020B0604020202020204" pitchFamily="34" charset="0"/>
                        <a:buNone/>
                      </a:pPr>
                      <a:endParaRPr lang="en-GB" sz="1400" b="0">
                        <a:solidFill>
                          <a:schemeClr val="tx1"/>
                        </a:solidFill>
                        <a:latin typeface="Arial" panose="020B0604020202020204" pitchFamily="34" charset="0"/>
                        <a:cs typeface="Arial" panose="020B0604020202020204" pitchFamily="34" charset="0"/>
                      </a:endParaRPr>
                    </a:p>
                    <a:p>
                      <a:pPr marL="0" indent="0" algn="l">
                        <a:buFont typeface="Arial" panose="020B0604020202020204" pitchFamily="34" charset="0"/>
                        <a:buNone/>
                      </a:pPr>
                      <a:endParaRPr lang="en-GB" sz="1400" b="0">
                        <a:solidFill>
                          <a:schemeClr val="tx1"/>
                        </a:solidFill>
                        <a:latin typeface="Arial" panose="020B0604020202020204" pitchFamily="34" charset="0"/>
                        <a:cs typeface="Arial" panose="020B0604020202020204" pitchFamily="34" charset="0"/>
                      </a:endParaRPr>
                    </a:p>
                    <a:p>
                      <a:pPr marL="0" indent="0" algn="l">
                        <a:buFont typeface="Arial" panose="020B0604020202020204" pitchFamily="34" charset="0"/>
                        <a:buNone/>
                      </a:pPr>
                      <a:endParaRPr lang="en-GB" sz="1400" b="0">
                        <a:solidFill>
                          <a:schemeClr val="tx1"/>
                        </a:solidFill>
                        <a:latin typeface="Arial" panose="020B060402020202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val="3430787568"/>
                  </a:ext>
                </a:extLst>
              </a:tr>
              <a:tr h="1160086">
                <a:tc>
                  <a:txBody>
                    <a:bodyPr/>
                    <a:lstStyle/>
                    <a:p>
                      <a:pPr algn="l"/>
                      <a:r>
                        <a:rPr lang="en-GB" sz="1400" b="1">
                          <a:solidFill>
                            <a:schemeClr val="tx1"/>
                          </a:solidFill>
                          <a:latin typeface="Arial"/>
                          <a:cs typeface="Arial"/>
                        </a:rPr>
                        <a:t>I was identified as a close contact, I took a PCR test and the result was negative. </a:t>
                      </a:r>
                    </a:p>
                    <a:p>
                      <a:pPr algn="l"/>
                      <a:r>
                        <a:rPr lang="en-GB" sz="1400" b="1">
                          <a:solidFill>
                            <a:schemeClr val="tx1"/>
                          </a:solidFill>
                          <a:latin typeface="Arial"/>
                          <a:cs typeface="Arial"/>
                        </a:rPr>
                        <a:t>I since have been undertaking daily LFD tests, and my last LFD test was positive. What should I do? </a:t>
                      </a:r>
                    </a:p>
                    <a:p>
                      <a:pPr lvl="0" algn="l">
                        <a:buNone/>
                      </a:pPr>
                      <a:endParaRPr lang="en-GB" sz="1400" b="1">
                        <a:solidFill>
                          <a:schemeClr val="tx1"/>
                        </a:solidFill>
                        <a:latin typeface="Arial"/>
                        <a:cs typeface="Arial"/>
                      </a:endParaRPr>
                    </a:p>
                  </a:txBody>
                  <a:tcPr>
                    <a:solidFill>
                      <a:srgbClr val="9CC5D4"/>
                    </a:solidFill>
                  </a:tcPr>
                </a:tc>
                <a:tc>
                  <a:txBody>
                    <a:bodyPr/>
                    <a:lstStyle/>
                    <a:p>
                      <a:pPr marL="0" lvl="0" indent="0" algn="l">
                        <a:lnSpc>
                          <a:spcPct val="100000"/>
                        </a:lnSpc>
                        <a:spcBef>
                          <a:spcPts val="0"/>
                        </a:spcBef>
                        <a:spcAft>
                          <a:spcPts val="0"/>
                        </a:spcAft>
                        <a:buFont typeface="Arial" panose="020B0604020202020204" pitchFamily="34" charset="0"/>
                        <a:buNone/>
                      </a:pPr>
                      <a:r>
                        <a:rPr lang="en-GB" sz="1400" b="0" baseline="0">
                          <a:solidFill>
                            <a:schemeClr val="tx1"/>
                          </a:solidFill>
                          <a:latin typeface="Arial"/>
                          <a:cs typeface="Arial"/>
                        </a:rPr>
                        <a:t>If your LFD test is positive,</a:t>
                      </a:r>
                      <a:r>
                        <a:rPr lang="en-GB" sz="1400" b="0" i="0" u="none" strike="noStrike" baseline="0" noProof="0">
                          <a:solidFill>
                            <a:schemeClr val="tx1"/>
                          </a:solidFill>
                          <a:latin typeface="Arial"/>
                          <a:cs typeface="Arial"/>
                        </a:rPr>
                        <a:t> you should self-isolate and book a further PCR test to confirm your positive LFD result. You should do so immediately.  You can book this PCR test online or by calling 119.</a:t>
                      </a:r>
                      <a:endParaRPr lang="en-GB" sz="1400">
                        <a:solidFill>
                          <a:schemeClr val="tx1"/>
                        </a:solidFill>
                        <a:latin typeface="Arial"/>
                        <a:cs typeface="Arial"/>
                      </a:endParaRPr>
                    </a:p>
                    <a:p>
                      <a:pPr marL="0" lvl="0" indent="0" algn="l">
                        <a:buFont typeface="Arial" panose="020B0604020202020204" pitchFamily="34" charset="0"/>
                        <a:buNone/>
                      </a:pPr>
                      <a:endParaRPr lang="en-GB" sz="1400" b="0" baseline="0">
                        <a:solidFill>
                          <a:schemeClr val="tx1"/>
                        </a:solidFill>
                        <a:latin typeface="Arial" panose="020B060402020202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val="4264943557"/>
                  </a:ext>
                </a:extLst>
              </a:tr>
              <a:tr h="1160086">
                <a:tc>
                  <a:txBody>
                    <a:bodyPr/>
                    <a:lstStyle/>
                    <a:p>
                      <a:pPr algn="l"/>
                      <a:r>
                        <a:rPr lang="en-GB" sz="1400" b="1" i="0">
                          <a:solidFill>
                            <a:schemeClr val="tx1"/>
                          </a:solidFill>
                          <a:effectLst/>
                          <a:latin typeface="Arial"/>
                          <a:cs typeface="Arial"/>
                        </a:rPr>
                        <a:t>I am a close contact who is not vaccinated, do I need to take a PCR test? </a:t>
                      </a:r>
                    </a:p>
                  </a:txBody>
                  <a:tcPr>
                    <a:solidFill>
                      <a:srgbClr val="9CC5D4"/>
                    </a:solidFill>
                  </a:tcPr>
                </a:tc>
                <a:tc>
                  <a:txBody>
                    <a:bodyPr/>
                    <a:lstStyle/>
                    <a:p>
                      <a:pPr lvl="0" algn="l">
                        <a:lnSpc>
                          <a:spcPct val="100000"/>
                        </a:lnSpc>
                        <a:spcBef>
                          <a:spcPts val="0"/>
                        </a:spcBef>
                        <a:spcAft>
                          <a:spcPts val="0"/>
                        </a:spcAft>
                        <a:buNone/>
                      </a:pPr>
                      <a:r>
                        <a:rPr lang="en-GB" sz="1400" b="0" i="0" u="none" strike="noStrike" noProof="0">
                          <a:solidFill>
                            <a:schemeClr val="tx1"/>
                          </a:solidFill>
                          <a:effectLst/>
                          <a:latin typeface="Arial"/>
                          <a:cs typeface="Arial"/>
                        </a:rPr>
                        <a:t>Unvaccinated close contacts are legally required to isolate for 10 days from the contact with the positive case and advised to take a PCR test.  You are not eligible for </a:t>
                      </a:r>
                      <a:r>
                        <a:rPr lang="en-GB" sz="1400">
                          <a:latin typeface="Arial"/>
                          <a:ea typeface="Arial" panose="020B0604020202020204" pitchFamily="34" charset="0"/>
                          <a:cs typeface="Arial"/>
                        </a:rPr>
                        <a:t>daily testing for contacts of Covid-19</a:t>
                      </a:r>
                      <a:r>
                        <a:rPr lang="en-GB" sz="1400" b="0" i="0" u="none" strike="noStrike" noProof="0">
                          <a:solidFill>
                            <a:schemeClr val="tx1"/>
                          </a:solidFill>
                          <a:effectLst/>
                          <a:latin typeface="Arial"/>
                          <a:cs typeface="Arial"/>
                        </a:rPr>
                        <a:t>.</a:t>
                      </a:r>
                      <a:endParaRPr lang="en-GB" sz="1400" b="0" i="0" u="none" strike="noStrike" noProof="0">
                        <a:solidFill>
                          <a:schemeClr val="tx1"/>
                        </a:solidFill>
                        <a:effectLst/>
                        <a:latin typeface="Arial" panose="020B0604020202020204" pitchFamily="34" charset="0"/>
                        <a:cs typeface="Arial" panose="020B0604020202020204" pitchFamily="34" charset="0"/>
                      </a:endParaRPr>
                    </a:p>
                    <a:p>
                      <a:pPr lvl="0" algn="l">
                        <a:lnSpc>
                          <a:spcPct val="100000"/>
                        </a:lnSpc>
                        <a:spcBef>
                          <a:spcPts val="0"/>
                        </a:spcBef>
                        <a:spcAft>
                          <a:spcPts val="0"/>
                        </a:spcAft>
                        <a:buNone/>
                      </a:pPr>
                      <a:endParaRPr lang="en-GB" sz="1400" b="0" i="0" u="none" strike="noStrike" noProof="0">
                        <a:solidFill>
                          <a:schemeClr val="tx1"/>
                        </a:solidFill>
                        <a:effectLst/>
                        <a:latin typeface="Arial" panose="020B0604020202020204" pitchFamily="34" charset="0"/>
                        <a:cs typeface="Arial" panose="020B0604020202020204" pitchFamily="34" charset="0"/>
                      </a:endParaRPr>
                    </a:p>
                    <a:p>
                      <a:pPr lvl="0" algn="l">
                        <a:lnSpc>
                          <a:spcPct val="100000"/>
                        </a:lnSpc>
                        <a:spcBef>
                          <a:spcPts val="0"/>
                        </a:spcBef>
                        <a:spcAft>
                          <a:spcPts val="0"/>
                        </a:spcAft>
                        <a:buNone/>
                      </a:pPr>
                      <a:r>
                        <a:rPr lang="en-GB" sz="1400" b="0" i="0" u="none" strike="noStrike" noProof="0">
                          <a:solidFill>
                            <a:schemeClr val="tx1"/>
                          </a:solidFill>
                          <a:effectLst/>
                          <a:latin typeface="Arial"/>
                          <a:cs typeface="Arial"/>
                        </a:rPr>
                        <a:t>If your PCR test is positive your isolation period will reset for 10 days from the day of the test or if symptomatic the day after the onset of symptoms.</a:t>
                      </a:r>
                    </a:p>
                    <a:p>
                      <a:pPr lvl="0" algn="l">
                        <a:lnSpc>
                          <a:spcPct val="100000"/>
                        </a:lnSpc>
                        <a:spcBef>
                          <a:spcPts val="0"/>
                        </a:spcBef>
                        <a:spcAft>
                          <a:spcPts val="0"/>
                        </a:spcAft>
                        <a:buNone/>
                      </a:pPr>
                      <a:endParaRPr lang="en-GB" sz="1400" b="0" i="0" u="none" strike="noStrike" noProof="0">
                        <a:solidFill>
                          <a:schemeClr val="tx1"/>
                        </a:solidFill>
                        <a:effectLst/>
                        <a:latin typeface="Arial"/>
                        <a:cs typeface="Arial"/>
                      </a:endParaRPr>
                    </a:p>
                    <a:p>
                      <a:pPr marL="0" lvl="0" indent="0" algn="l">
                        <a:buFont typeface="Arial" panose="020B0604020202020204" pitchFamily="34" charset="0"/>
                        <a:buNone/>
                      </a:pPr>
                      <a:endParaRPr lang="en-GB" sz="1400" b="0" i="0">
                        <a:solidFill>
                          <a:schemeClr val="tx1"/>
                        </a:solidFill>
                        <a:effectLst/>
                        <a:latin typeface="Arial" panose="020B060402020202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val="1193511131"/>
                  </a:ext>
                </a:extLst>
              </a:tr>
            </a:tbl>
          </a:graphicData>
        </a:graphic>
      </p:graphicFrame>
    </p:spTree>
    <p:extLst>
      <p:ext uri="{BB962C8B-B14F-4D97-AF65-F5344CB8AC3E}">
        <p14:creationId xmlns:p14="http://schemas.microsoft.com/office/powerpoint/2010/main" val="2125220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EF07B-309F-4777-BAEA-C480C2456763}"/>
              </a:ext>
            </a:extLst>
          </p:cNvPr>
          <p:cNvSpPr>
            <a:spLocks noGrp="1"/>
          </p:cNvSpPr>
          <p:nvPr>
            <p:ph type="title"/>
          </p:nvPr>
        </p:nvSpPr>
        <p:spPr>
          <a:xfrm>
            <a:off x="330206" y="375220"/>
            <a:ext cx="10515600" cy="972607"/>
          </a:xfrm>
        </p:spPr>
        <p:txBody>
          <a:bodyPr>
            <a:normAutofit/>
          </a:bodyPr>
          <a:lstStyle/>
          <a:p>
            <a:r>
              <a:rPr lang="en-GB" sz="2700" b="1">
                <a:ea typeface="Arial" panose="020B0604020202020204" pitchFamily="34" charset="0"/>
              </a:rPr>
              <a:t>Daily Testing for Contacts of Covid-19 (DTCC)</a:t>
            </a:r>
            <a:br>
              <a:rPr lang="en-US" sz="3200" b="1">
                <a:solidFill>
                  <a:prstClr val="white"/>
                </a:solidFill>
                <a:latin typeface="Calibri" panose="020F0502020204030204"/>
                <a:cs typeface="Arial"/>
              </a:rPr>
            </a:br>
            <a:endParaRPr lang="en-GB" sz="2400" b="1">
              <a:latin typeface="+mn-lt"/>
            </a:endParaRPr>
          </a:p>
        </p:txBody>
      </p:sp>
      <p:sp>
        <p:nvSpPr>
          <p:cNvPr id="5" name="Slide Number Placeholder 4">
            <a:extLst>
              <a:ext uri="{FF2B5EF4-FFF2-40B4-BE49-F238E27FC236}">
                <a16:creationId xmlns:a16="http://schemas.microsoft.com/office/drawing/2014/main" id="{81527CBA-EEE9-41AA-9C85-207F99D12CE8}"/>
              </a:ext>
            </a:extLst>
          </p:cNvPr>
          <p:cNvSpPr>
            <a:spLocks noGrp="1"/>
          </p:cNvSpPr>
          <p:nvPr>
            <p:ph type="sldNum" sz="quarter" idx="11"/>
          </p:nvPr>
        </p:nvSpPr>
        <p:spPr/>
        <p:txBody>
          <a:bodyPr/>
          <a:lstStyle/>
          <a:p>
            <a:fld id="{344369E4-5DE7-46E5-874E-4FD437973785}" type="slidenum">
              <a:rPr lang="en-GB" smtClean="0"/>
              <a:pPr/>
              <a:t>2</a:t>
            </a:fld>
            <a:endParaRPr lang="en-GB" sz="1400"/>
          </a:p>
        </p:txBody>
      </p:sp>
      <p:sp>
        <p:nvSpPr>
          <p:cNvPr id="4" name="TextBox 3">
            <a:extLst>
              <a:ext uri="{FF2B5EF4-FFF2-40B4-BE49-F238E27FC236}">
                <a16:creationId xmlns:a16="http://schemas.microsoft.com/office/drawing/2014/main" id="{C46AC032-2F84-432D-9BB5-8F80BA837158}"/>
              </a:ext>
            </a:extLst>
          </p:cNvPr>
          <p:cNvSpPr txBox="1"/>
          <p:nvPr/>
        </p:nvSpPr>
        <p:spPr>
          <a:xfrm>
            <a:off x="330206" y="1441400"/>
            <a:ext cx="11042769" cy="5139548"/>
          </a:xfrm>
          <a:prstGeom prst="rect">
            <a:avLst/>
          </a:prstGeom>
          <a:noFill/>
        </p:spPr>
        <p:txBody>
          <a:bodyPr wrap="square" lIns="91440" tIns="45720" rIns="91440" bIns="45720" rtlCol="0" anchor="t">
            <a:spAutoFit/>
          </a:bodyPr>
          <a:lstStyle/>
          <a:p>
            <a:pPr lvl="0"/>
            <a:r>
              <a:rPr lang="en-GB" sz="1600" b="1" dirty="0">
                <a:latin typeface="Arial"/>
                <a:ea typeface="Arial" panose="020B0604020202020204" pitchFamily="34" charset="0"/>
                <a:cs typeface="Arial"/>
              </a:rPr>
              <a:t>Background</a:t>
            </a:r>
          </a:p>
          <a:p>
            <a:pPr marL="285750" indent="-285750">
              <a:buFont typeface="Arial" panose="020B0604020202020204" pitchFamily="34" charset="0"/>
              <a:buChar char="•"/>
            </a:pPr>
            <a:r>
              <a:rPr lang="en-GB" sz="1600" dirty="0">
                <a:latin typeface="Arial"/>
                <a:ea typeface="Arial" panose="020B0604020202020204" pitchFamily="34" charset="0"/>
                <a:cs typeface="Arial"/>
              </a:rPr>
              <a:t>From </a:t>
            </a:r>
            <a:r>
              <a:rPr lang="en-GB" sz="1600" b="1" dirty="0">
                <a:latin typeface="Arial"/>
                <a:ea typeface="Arial" panose="020B0604020202020204" pitchFamily="34" charset="0"/>
                <a:cs typeface="Arial"/>
              </a:rPr>
              <a:t>Tuesday 14 December</a:t>
            </a:r>
            <a:r>
              <a:rPr lang="en-GB" sz="1600" dirty="0">
                <a:latin typeface="Arial"/>
                <a:ea typeface="Arial" panose="020B0604020202020204" pitchFamily="34" charset="0"/>
                <a:cs typeface="Arial"/>
              </a:rPr>
              <a:t>, daily testing for contacts of Covid-19 (DTCC) is being introduced for close contacts who are fully vaccinated or under 18. </a:t>
            </a:r>
          </a:p>
          <a:p>
            <a:pPr marL="285750" indent="-285750">
              <a:buFont typeface="Arial" panose="020B0604020202020204" pitchFamily="34" charset="0"/>
              <a:buChar char="•"/>
            </a:pPr>
            <a:r>
              <a:rPr lang="en-GB" sz="1600" dirty="0">
                <a:latin typeface="Arial"/>
                <a:ea typeface="Arial" panose="020B0604020202020204" pitchFamily="34" charset="0"/>
                <a:cs typeface="Arial"/>
              </a:rPr>
              <a:t>This will replace all previous guidance on isolation rules for contacts, regardless of whether they are linked to a suspected or confirmed Omicron case. </a:t>
            </a:r>
            <a:endParaRPr lang="en-GB" sz="1600" dirty="0">
              <a:latin typeface="Arial" panose="020B0604020202020204" pitchFamily="34" charset="0"/>
              <a:ea typeface="Arial" panose="020B0604020202020204" pitchFamily="34" charset="0"/>
              <a:cs typeface="Arial"/>
            </a:endParaRPr>
          </a:p>
          <a:p>
            <a:pPr marL="285750" indent="-285750">
              <a:buFont typeface="Arial" panose="020B0604020202020204" pitchFamily="34" charset="0"/>
              <a:buChar char="•"/>
            </a:pPr>
            <a:r>
              <a:rPr lang="en-GB" sz="1600" dirty="0">
                <a:latin typeface="Arial" panose="020B0604020202020204" pitchFamily="34" charset="0"/>
                <a:ea typeface="Arial" panose="020B0604020202020204" pitchFamily="34" charset="0"/>
                <a:cs typeface="Arial" panose="020B0604020202020204" pitchFamily="34" charset="0"/>
              </a:rPr>
              <a:t>If vaccinated contacts participate in daily testing for contacts of Covid-19, it will help to reduce the spread of Omicron with </a:t>
            </a:r>
            <a:r>
              <a:rPr lang="en-GB" sz="1600" dirty="0">
                <a:latin typeface="Arial" panose="020B0604020202020204" pitchFamily="34" charset="0"/>
                <a:cs typeface="Arial" panose="020B0604020202020204" pitchFamily="34" charset="0"/>
              </a:rPr>
              <a:t>limited impact on people</a:t>
            </a:r>
            <a:r>
              <a:rPr lang="en-US" sz="1600" dirty="0">
                <a:latin typeface="Arial" panose="020B0604020202020204" pitchFamily="34" charset="0"/>
                <a:cs typeface="Arial" panose="020B0604020202020204" pitchFamily="34" charset="0"/>
              </a:rPr>
              <a:t>’</a:t>
            </a:r>
            <a:r>
              <a:rPr lang="en-GB" sz="1600" dirty="0">
                <a:latin typeface="Arial" panose="020B0604020202020204" pitchFamily="34" charset="0"/>
                <a:cs typeface="Arial" panose="020B0604020202020204" pitchFamily="34" charset="0"/>
              </a:rPr>
              <a:t>s day to day lives, </a:t>
            </a:r>
            <a:r>
              <a:rPr lang="en-GB" sz="1600" dirty="0">
                <a:latin typeface="Arial" panose="020B0604020202020204" pitchFamily="34" charset="0"/>
                <a:ea typeface="Arial" panose="020B0604020202020204" pitchFamily="34" charset="0"/>
                <a:cs typeface="Arial" panose="020B0604020202020204" pitchFamily="34" charset="0"/>
              </a:rPr>
              <a:t>although they should limit avoidable social contact as much as possible, particularly around vulnerable people.</a:t>
            </a:r>
          </a:p>
          <a:p>
            <a:pPr lvl="0"/>
            <a:endParaRPr lang="en-GB" sz="1600" dirty="0">
              <a:latin typeface="Arial" panose="020B0604020202020204" pitchFamily="34" charset="0"/>
              <a:ea typeface="Arial" panose="020B0604020202020204" pitchFamily="34" charset="0"/>
            </a:endParaRPr>
          </a:p>
          <a:p>
            <a:pPr lvl="0"/>
            <a:r>
              <a:rPr lang="en-GB" sz="1600" b="1" dirty="0">
                <a:latin typeface="Arial"/>
                <a:ea typeface="Arial" panose="020B0604020202020204" pitchFamily="34" charset="0"/>
                <a:cs typeface="Arial"/>
              </a:rPr>
              <a:t>What has changed?</a:t>
            </a:r>
          </a:p>
          <a:p>
            <a:pPr marL="285750" lvl="0" indent="-285750">
              <a:lnSpc>
                <a:spcPct val="107000"/>
              </a:lnSpc>
              <a:buFont typeface="Arial" panose="020B0604020202020204" pitchFamily="34" charset="0"/>
              <a:buChar char="•"/>
            </a:pPr>
            <a:r>
              <a:rPr lang="en-GB" sz="1600" dirty="0">
                <a:latin typeface="Arial"/>
                <a:ea typeface="Calibri" panose="020F0502020204030204" pitchFamily="34" charset="0"/>
                <a:cs typeface="Arial"/>
              </a:rPr>
              <a:t>Contacts participating in </a:t>
            </a:r>
            <a:r>
              <a:rPr lang="en-GB" sz="1600" dirty="0">
                <a:latin typeface="Arial"/>
                <a:ea typeface="Arial" panose="020B0604020202020204" pitchFamily="34" charset="0"/>
                <a:cs typeface="Arial"/>
              </a:rPr>
              <a:t>daily testing for contacts of Covid-19 </a:t>
            </a:r>
            <a:r>
              <a:rPr lang="en-GB" sz="1600" dirty="0">
                <a:latin typeface="Arial"/>
                <a:ea typeface="Calibri" panose="020F0502020204030204" pitchFamily="34" charset="0"/>
                <a:cs typeface="Arial"/>
              </a:rPr>
              <a:t>are asked to take a LFT test for 7 consecutive days (or up until the end of the 10-day self-isolation period, if sooner).</a:t>
            </a:r>
          </a:p>
          <a:p>
            <a:pPr marL="285750" indent="-285750">
              <a:lnSpc>
                <a:spcPct val="107000"/>
              </a:lnSpc>
              <a:buFont typeface="Arial" panose="020B0604020202020204" pitchFamily="34" charset="0"/>
              <a:buChar char="•"/>
            </a:pPr>
            <a:r>
              <a:rPr lang="en-GB" sz="1600" dirty="0">
                <a:latin typeface="Arial"/>
                <a:ea typeface="Calibri" panose="020F0502020204030204" pitchFamily="34" charset="0"/>
                <a:cs typeface="Arial"/>
              </a:rPr>
              <a:t>Contacts should use any unused stocks of LFDs that they have at home. Further supplies can be obtained from pharmacies, community testing sites, and through gov.uk </a:t>
            </a:r>
            <a:r>
              <a:rPr lang="en-GB" sz="1600" dirty="0">
                <a:latin typeface="Arial"/>
                <a:ea typeface="Calibri" panose="020F0502020204030204" pitchFamily="34" charset="0"/>
                <a:cs typeface="Arial"/>
                <a:hlinkClick r:id="rId2"/>
              </a:rPr>
              <a:t>LFD reporting system</a:t>
            </a:r>
            <a:r>
              <a:rPr lang="en-GB" sz="1600" dirty="0">
                <a:latin typeface="Arial"/>
                <a:ea typeface="Calibri" panose="020F0502020204030204" pitchFamily="34" charset="0"/>
                <a:cs typeface="Arial"/>
              </a:rPr>
              <a:t> or by calling 119.</a:t>
            </a:r>
          </a:p>
          <a:p>
            <a:pPr marL="285750" indent="-285750">
              <a:lnSpc>
                <a:spcPct val="107000"/>
              </a:lnSpc>
              <a:buFont typeface="Arial" panose="020B0604020202020204" pitchFamily="34" charset="0"/>
              <a:buChar char="•"/>
            </a:pPr>
            <a:r>
              <a:rPr lang="en-GB" sz="1600" dirty="0">
                <a:latin typeface="Arial"/>
                <a:ea typeface="Calibri" panose="020F0502020204030204" pitchFamily="34" charset="0"/>
                <a:cs typeface="Arial"/>
              </a:rPr>
              <a:t>Contacts should self-isolate immediately if any of their LFD tests gives a positive result, or if they develop symptoms, and order a confirmatory PCR test.</a:t>
            </a:r>
          </a:p>
          <a:p>
            <a:pPr marL="285750" indent="-285750">
              <a:lnSpc>
                <a:spcPct val="107000"/>
              </a:lnSpc>
              <a:buFont typeface="Arial" panose="020B0604020202020204" pitchFamily="34" charset="0"/>
              <a:buChar char="•"/>
            </a:pPr>
            <a:r>
              <a:rPr lang="en-GB" sz="1600" dirty="0">
                <a:latin typeface="Arial"/>
                <a:ea typeface="Calibri" panose="020F0502020204030204" pitchFamily="34" charset="0"/>
                <a:cs typeface="Arial"/>
              </a:rPr>
              <a:t>There are no changes to the rules for close contacts who are not fully vaccinated or exempt. They must isolate for 10 days from the contact with the positive case. </a:t>
            </a:r>
            <a:endParaRPr lang="en-GB" sz="1600" dirty="0">
              <a:latin typeface="Arial" panose="020B0604020202020204" pitchFamily="34" charset="0"/>
              <a:ea typeface="Calibri" panose="020F0502020204030204" pitchFamily="34" charset="0"/>
              <a:cs typeface="Arial"/>
            </a:endParaRPr>
          </a:p>
          <a:p>
            <a:pPr lvl="0">
              <a:lnSpc>
                <a:spcPct val="107000"/>
              </a:lnSpc>
            </a:pPr>
            <a:endParaRPr lang="en-GB" sz="1600" dirty="0">
              <a:latin typeface="Arial" panose="020B0604020202020204" pitchFamily="34" charset="0"/>
              <a:ea typeface="Calibri" panose="020F0502020204030204" pitchFamily="34" charset="0"/>
            </a:endParaRPr>
          </a:p>
          <a:p>
            <a:pPr lvl="0">
              <a:lnSpc>
                <a:spcPct val="107000"/>
              </a:lnSpc>
            </a:pPr>
            <a:endParaRPr lang="en-GB" sz="14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67990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4E6D4-8959-4902-A212-5FFF21A745E0}"/>
              </a:ext>
            </a:extLst>
          </p:cNvPr>
          <p:cNvSpPr>
            <a:spLocks noGrp="1"/>
          </p:cNvSpPr>
          <p:nvPr>
            <p:ph type="title"/>
          </p:nvPr>
        </p:nvSpPr>
        <p:spPr>
          <a:xfrm>
            <a:off x="330206" y="395984"/>
            <a:ext cx="10515600" cy="662795"/>
          </a:xfrm>
        </p:spPr>
        <p:txBody>
          <a:bodyPr>
            <a:normAutofit/>
          </a:bodyPr>
          <a:lstStyle/>
          <a:p>
            <a:r>
              <a:rPr lang="en-GB" sz="2400" b="1">
                <a:solidFill>
                  <a:prstClr val="white"/>
                </a:solidFill>
              </a:rPr>
              <a:t>Daily Testing for Contacts of Covid-19</a:t>
            </a:r>
            <a:endParaRPr lang="en-GB" sz="2400" b="1"/>
          </a:p>
        </p:txBody>
      </p:sp>
      <p:sp>
        <p:nvSpPr>
          <p:cNvPr id="5" name="Slide Number Placeholder 4">
            <a:extLst>
              <a:ext uri="{FF2B5EF4-FFF2-40B4-BE49-F238E27FC236}">
                <a16:creationId xmlns:a16="http://schemas.microsoft.com/office/drawing/2014/main" id="{0F2C2CE3-037B-4C91-A12F-360BFCD6D729}"/>
              </a:ext>
            </a:extLst>
          </p:cNvPr>
          <p:cNvSpPr>
            <a:spLocks noGrp="1"/>
          </p:cNvSpPr>
          <p:nvPr>
            <p:ph type="sldNum" sz="quarter" idx="11"/>
          </p:nvPr>
        </p:nvSpPr>
        <p:spPr/>
        <p:txBody>
          <a:bodyPr/>
          <a:lstStyle/>
          <a:p>
            <a:fld id="{344369E4-5DE7-46E5-874E-4FD437973785}" type="slidenum">
              <a:rPr lang="en-GB" smtClean="0"/>
              <a:pPr/>
              <a:t>3</a:t>
            </a:fld>
            <a:endParaRPr lang="en-GB" sz="1400"/>
          </a:p>
        </p:txBody>
      </p:sp>
      <p:graphicFrame>
        <p:nvGraphicFramePr>
          <p:cNvPr id="3" name="Table 5">
            <a:extLst>
              <a:ext uri="{FF2B5EF4-FFF2-40B4-BE49-F238E27FC236}">
                <a16:creationId xmlns:a16="http://schemas.microsoft.com/office/drawing/2014/main" id="{BF4D5FF5-0FD9-4F40-8539-5F314043E357}"/>
              </a:ext>
            </a:extLst>
          </p:cNvPr>
          <p:cNvGraphicFramePr>
            <a:graphicFrameLocks noGrp="1"/>
          </p:cNvGraphicFramePr>
          <p:nvPr>
            <p:extLst>
              <p:ext uri="{D42A27DB-BD31-4B8C-83A1-F6EECF244321}">
                <p14:modId xmlns:p14="http://schemas.microsoft.com/office/powerpoint/2010/main" val="1437296279"/>
              </p:ext>
            </p:extLst>
          </p:nvPr>
        </p:nvGraphicFramePr>
        <p:xfrm>
          <a:off x="130629" y="1517574"/>
          <a:ext cx="11775044" cy="4754880"/>
        </p:xfrm>
        <a:graphic>
          <a:graphicData uri="http://schemas.openxmlformats.org/drawingml/2006/table">
            <a:tbl>
              <a:tblPr firstRow="1" bandRow="1">
                <a:tableStyleId>{D7AC3CCA-C797-4891-BE02-D94E43425B78}</a:tableStyleId>
              </a:tblPr>
              <a:tblGrid>
                <a:gridCol w="3642272">
                  <a:extLst>
                    <a:ext uri="{9D8B030D-6E8A-4147-A177-3AD203B41FA5}">
                      <a16:colId xmlns:a16="http://schemas.microsoft.com/office/drawing/2014/main" val="1704814036"/>
                    </a:ext>
                  </a:extLst>
                </a:gridCol>
                <a:gridCol w="8132772">
                  <a:extLst>
                    <a:ext uri="{9D8B030D-6E8A-4147-A177-3AD203B41FA5}">
                      <a16:colId xmlns:a16="http://schemas.microsoft.com/office/drawing/2014/main" val="3295459330"/>
                    </a:ext>
                  </a:extLst>
                </a:gridCol>
              </a:tblGrid>
              <a:tr h="505190">
                <a:tc>
                  <a:txBody>
                    <a:bodyPr/>
                    <a:lstStyle/>
                    <a:p>
                      <a:pPr marL="0" marR="0" lvl="0" indent="0" algn="l" rtl="0" eaLnBrk="1" fontAlgn="auto" latinLnBrk="0" hangingPunct="1">
                        <a:lnSpc>
                          <a:spcPct val="100000"/>
                        </a:lnSpc>
                        <a:spcBef>
                          <a:spcPts val="0"/>
                        </a:spcBef>
                        <a:spcAft>
                          <a:spcPts val="0"/>
                        </a:spcAft>
                        <a:buClrTx/>
                        <a:buSzTx/>
                        <a:buFontTx/>
                        <a:buNone/>
                      </a:pPr>
                      <a:r>
                        <a:rPr kumimoji="0" lang="en-GB" sz="1400" b="1" i="0" u="none" strike="noStrike" kern="1200" cap="none" spc="0" normalizeH="0" baseline="0" noProof="0">
                          <a:ln>
                            <a:noFill/>
                          </a:ln>
                          <a:effectLst/>
                          <a:uLnTx/>
                          <a:uFillTx/>
                          <a:latin typeface="Arial"/>
                          <a:ea typeface="+mn-ea"/>
                          <a:cs typeface="Arial"/>
                        </a:rPr>
                        <a:t>Why is </a:t>
                      </a:r>
                      <a:r>
                        <a:rPr lang="en-GB" sz="1400">
                          <a:latin typeface="Arial"/>
                          <a:ea typeface="Arial" panose="020B0604020202020204" pitchFamily="34" charset="0"/>
                          <a:cs typeface="Arial"/>
                        </a:rPr>
                        <a:t>daily testing for contacts of Covid-19 </a:t>
                      </a:r>
                      <a:r>
                        <a:rPr kumimoji="0" lang="en-GB" sz="1400" b="1" i="0" u="none" strike="noStrike" kern="1200" cap="none" spc="0" normalizeH="0" baseline="0" noProof="0">
                          <a:ln>
                            <a:noFill/>
                          </a:ln>
                          <a:effectLst/>
                          <a:uLnTx/>
                          <a:uFillTx/>
                          <a:latin typeface="Arial"/>
                          <a:ea typeface="+mn-ea"/>
                          <a:cs typeface="Arial"/>
                        </a:rPr>
                        <a:t>being introduced now?</a:t>
                      </a:r>
                      <a:r>
                        <a:rPr lang="en-GB" sz="1400" b="1" i="0" u="none" strike="noStrike" kern="1200" cap="none" spc="0" normalizeH="0" baseline="0" noProof="0">
                          <a:ln>
                            <a:noFill/>
                          </a:ln>
                          <a:effectLst/>
                          <a:uLnTx/>
                          <a:uFillTx/>
                          <a:latin typeface="Arial"/>
                          <a:ea typeface="+mn-ea"/>
                          <a:cs typeface="Arial"/>
                        </a:rPr>
                        <a:t> </a:t>
                      </a:r>
                      <a:endParaRPr kumimoji="0" lang="en-GB" sz="14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a:p>
                      <a:pPr algn="l"/>
                      <a:endParaRPr lang="en-GB" sz="1400">
                        <a:effectLst/>
                        <a:latin typeface="Arial" panose="020B0604020202020204" pitchFamily="34" charset="0"/>
                        <a:ea typeface="Calibri" panose="020F0502020204030204" pitchFamily="34" charset="0"/>
                        <a:cs typeface="Arial" panose="020B0604020202020204" pitchFamily="34" charset="0"/>
                      </a:endParaRPr>
                    </a:p>
                  </a:txBody>
                  <a:tcPr>
                    <a:solidFill>
                      <a:srgbClr val="9CC5D4"/>
                    </a:solidFill>
                  </a:tcPr>
                </a:tc>
                <a:tc>
                  <a:txBody>
                    <a:bodyPr/>
                    <a:lstStyle/>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kumimoji="0" lang="en-GB" sz="1400" b="0" i="0" u="none" strike="noStrike" kern="1200" cap="none" spc="0" normalizeH="0" baseline="0" noProof="0">
                          <a:ln>
                            <a:noFill/>
                          </a:ln>
                          <a:solidFill>
                            <a:schemeClr val="tx1"/>
                          </a:solidFill>
                          <a:effectLst/>
                          <a:uLnTx/>
                          <a:uFillTx/>
                          <a:latin typeface="Arial"/>
                          <a:ea typeface="+mn-ea"/>
                          <a:cs typeface="Arial"/>
                        </a:rPr>
                        <a:t>A combination of daily testing and limiting avoidable social contact will help reduce the spread of</a:t>
                      </a:r>
                      <a:r>
                        <a:rPr kumimoji="0" lang="en-GB" sz="1400" b="0" i="0" u="none" strike="sngStrike" kern="1200" cap="none" spc="0" normalizeH="0" baseline="0" noProof="0">
                          <a:ln>
                            <a:noFill/>
                          </a:ln>
                          <a:solidFill>
                            <a:schemeClr val="tx1"/>
                          </a:solidFill>
                          <a:effectLst/>
                          <a:uLnTx/>
                          <a:uFillTx/>
                          <a:latin typeface="Arial"/>
                          <a:ea typeface="+mn-ea"/>
                          <a:cs typeface="Arial"/>
                        </a:rPr>
                        <a:t> </a:t>
                      </a:r>
                      <a:r>
                        <a:rPr kumimoji="0" lang="en-GB" sz="1400" b="0" i="0" u="none" strike="noStrike" kern="1200" cap="none" spc="0" normalizeH="0" baseline="0" noProof="0">
                          <a:ln>
                            <a:noFill/>
                          </a:ln>
                          <a:solidFill>
                            <a:schemeClr val="tx1"/>
                          </a:solidFill>
                          <a:effectLst/>
                          <a:uLnTx/>
                          <a:uFillTx/>
                          <a:latin typeface="Arial"/>
                          <a:ea typeface="+mn-ea"/>
                          <a:cs typeface="Arial"/>
                        </a:rPr>
                        <a:t>the virus. This is because it can help identify positive cases </a:t>
                      </a:r>
                      <a:r>
                        <a:rPr lang="en-GB" sz="1400" b="0" i="0" u="none" strike="noStrike" kern="1200" cap="none" spc="0" normalizeH="0" baseline="0" noProof="0">
                          <a:ln>
                            <a:noFill/>
                          </a:ln>
                          <a:solidFill>
                            <a:schemeClr val="tx1"/>
                          </a:solidFill>
                          <a:effectLst/>
                          <a:uLnTx/>
                          <a:uFillTx/>
                          <a:latin typeface="Arial"/>
                          <a:ea typeface="+mn-ea"/>
                          <a:cs typeface="Arial"/>
                        </a:rPr>
                        <a:t>who are </a:t>
                      </a:r>
                      <a:r>
                        <a:rPr kumimoji="0" lang="en-GB" sz="1400" b="0" i="0" u="none" strike="noStrike" kern="1200" cap="none" spc="0" normalizeH="0" baseline="0" noProof="0">
                          <a:ln>
                            <a:noFill/>
                          </a:ln>
                          <a:solidFill>
                            <a:schemeClr val="tx1"/>
                          </a:solidFill>
                          <a:effectLst/>
                          <a:uLnTx/>
                          <a:uFillTx/>
                          <a:latin typeface="Arial"/>
                          <a:ea typeface="+mn-ea"/>
                          <a:cs typeface="Arial"/>
                        </a:rPr>
                        <a:t>asymptomatic</a:t>
                      </a:r>
                      <a:r>
                        <a:rPr lang="en-GB" sz="1400" b="0" i="0" u="none" strike="noStrike" kern="1200" cap="none" spc="0" normalizeH="0" baseline="0" noProof="0">
                          <a:ln>
                            <a:noFill/>
                          </a:ln>
                          <a:solidFill>
                            <a:schemeClr val="tx1"/>
                          </a:solidFill>
                          <a:effectLst/>
                          <a:uLnTx/>
                          <a:uFillTx/>
                          <a:latin typeface="Arial"/>
                          <a:ea typeface="+mn-ea"/>
                          <a:cs typeface="Arial"/>
                        </a:rPr>
                        <a:t> and</a:t>
                      </a:r>
                      <a:r>
                        <a:rPr kumimoji="0" lang="en-GB" sz="1400" b="0" i="0" u="none" strike="noStrike" kern="1200" cap="none" spc="0" normalizeH="0" baseline="0" noProof="0">
                          <a:ln>
                            <a:noFill/>
                          </a:ln>
                          <a:solidFill>
                            <a:schemeClr val="tx1"/>
                          </a:solidFill>
                          <a:effectLst/>
                          <a:uLnTx/>
                          <a:uFillTx/>
                          <a:latin typeface="Arial"/>
                          <a:ea typeface="+mn-ea"/>
                          <a:cs typeface="Arial"/>
                        </a:rPr>
                        <a:t> </a:t>
                      </a:r>
                      <a:r>
                        <a:rPr lang="en-GB" sz="1400" b="0" i="0" u="none" strike="noStrike" kern="1200" cap="none" spc="0" normalizeH="0" baseline="0" noProof="0">
                          <a:ln>
                            <a:noFill/>
                          </a:ln>
                          <a:solidFill>
                            <a:schemeClr val="tx1"/>
                          </a:solidFill>
                          <a:effectLst/>
                          <a:uLnTx/>
                          <a:uFillTx/>
                          <a:latin typeface="Arial"/>
                          <a:ea typeface="+mn-ea"/>
                          <a:cs typeface="Arial"/>
                        </a:rPr>
                        <a:t>break</a:t>
                      </a:r>
                      <a:r>
                        <a:rPr kumimoji="0" lang="en-GB" sz="1400" b="0" i="0" u="none" strike="noStrike" kern="1200" cap="none" spc="0" normalizeH="0" baseline="0" noProof="0">
                          <a:ln>
                            <a:noFill/>
                          </a:ln>
                          <a:solidFill>
                            <a:schemeClr val="tx1"/>
                          </a:solidFill>
                          <a:effectLst/>
                          <a:uLnTx/>
                          <a:uFillTx/>
                          <a:latin typeface="Arial"/>
                          <a:ea typeface="+mn-ea"/>
                          <a:cs typeface="Arial"/>
                        </a:rPr>
                        <a:t> the chains of transmission.</a:t>
                      </a:r>
                      <a:r>
                        <a:rPr lang="en-GB" sz="1400" b="0" i="0" u="none" strike="noStrike" kern="1200" cap="none" spc="0" normalizeH="0" baseline="0" noProof="0">
                          <a:ln>
                            <a:noFill/>
                          </a:ln>
                          <a:solidFill>
                            <a:schemeClr val="tx1"/>
                          </a:solidFill>
                          <a:effectLst/>
                          <a:uLnTx/>
                          <a:uFillTx/>
                          <a:latin typeface="Arial"/>
                          <a:ea typeface="+mn-ea"/>
                          <a:cs typeface="Arial"/>
                        </a:rPr>
                        <a:t> </a:t>
                      </a:r>
                      <a:endParaRPr kumimoji="0" lang="en-GB"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kumimoji="0" lang="en-GB" sz="1400" b="0" i="0" u="none" strike="noStrike" kern="1200" cap="none" spc="0" normalizeH="0" baseline="0" noProof="0">
                          <a:ln>
                            <a:noFill/>
                          </a:ln>
                          <a:solidFill>
                            <a:schemeClr val="tx1"/>
                          </a:solidFill>
                          <a:effectLst/>
                          <a:uLnTx/>
                          <a:uFillTx/>
                          <a:latin typeface="Arial"/>
                          <a:ea typeface="+mn-ea"/>
                          <a:cs typeface="Arial"/>
                        </a:rPr>
                        <a:t>This will also remove the need to isolate for fully vaccinated individuals who may have had contact with a suspected or confirmed </a:t>
                      </a:r>
                      <a:r>
                        <a:rPr lang="en-GB" sz="1400" b="0" i="0" u="none" strike="noStrike" kern="1200" cap="none" spc="0" normalizeH="0" baseline="0" noProof="0">
                          <a:ln>
                            <a:noFill/>
                          </a:ln>
                          <a:solidFill>
                            <a:schemeClr val="tx1"/>
                          </a:solidFill>
                          <a:effectLst/>
                          <a:uLnTx/>
                          <a:uFillTx/>
                          <a:latin typeface="Arial"/>
                          <a:ea typeface="+mn-ea"/>
                          <a:cs typeface="Arial"/>
                        </a:rPr>
                        <a:t>COVID-19 </a:t>
                      </a:r>
                      <a:r>
                        <a:rPr kumimoji="0" lang="en-GB" sz="1400" b="0" i="0" u="none" strike="noStrike" kern="1200" cap="none" spc="0" normalizeH="0" baseline="0" noProof="0">
                          <a:ln>
                            <a:noFill/>
                          </a:ln>
                          <a:solidFill>
                            <a:schemeClr val="tx1"/>
                          </a:solidFill>
                          <a:effectLst/>
                          <a:uLnTx/>
                          <a:uFillTx/>
                          <a:latin typeface="Arial"/>
                          <a:ea typeface="+mn-ea"/>
                          <a:cs typeface="Arial"/>
                        </a:rPr>
                        <a:t>case, removing the impact that can have on mental health and wellbeing.</a:t>
                      </a:r>
                    </a:p>
                    <a:p>
                      <a:endParaRPr lang="en-GB" sz="14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val="2380035359"/>
                  </a:ext>
                </a:extLst>
              </a:tr>
              <a:tr h="505190">
                <a:tc>
                  <a:txBody>
                    <a:bodyPr/>
                    <a:lstStyle/>
                    <a:p>
                      <a:pPr algn="l"/>
                      <a:r>
                        <a:rPr lang="en-GB" sz="1400" b="1" dirty="0">
                          <a:effectLst/>
                          <a:highlight>
                            <a:srgbClr val="FFFF00"/>
                          </a:highlight>
                          <a:latin typeface="Arial"/>
                          <a:ea typeface="Calibri" panose="020F0502020204030204" pitchFamily="34" charset="0"/>
                          <a:cs typeface="Arial"/>
                        </a:rPr>
                        <a:t>Who is eligible to take part in </a:t>
                      </a:r>
                      <a:r>
                        <a:rPr lang="en-GB" sz="1400" b="1" dirty="0">
                          <a:highlight>
                            <a:srgbClr val="FFFF00"/>
                          </a:highlight>
                          <a:latin typeface="Arial"/>
                          <a:ea typeface="Arial" panose="020B0604020202020204" pitchFamily="34" charset="0"/>
                          <a:cs typeface="Arial"/>
                        </a:rPr>
                        <a:t>daily testing for contacts of Covid-19?</a:t>
                      </a:r>
                      <a:endParaRPr lang="en-GB" sz="1400" b="1" dirty="0">
                        <a:effectLst/>
                        <a:highlight>
                          <a:srgbClr val="FFFF00"/>
                        </a:highlight>
                        <a:latin typeface="Arial"/>
                        <a:ea typeface="Calibri" panose="020F0502020204030204" pitchFamily="34" charset="0"/>
                        <a:cs typeface="Arial"/>
                      </a:endParaRPr>
                    </a:p>
                  </a:txBody>
                  <a:tcPr>
                    <a:solidFill>
                      <a:srgbClr val="9CC5D4"/>
                    </a:solidFill>
                  </a:tcPr>
                </a:tc>
                <a:tc>
                  <a:txBody>
                    <a:bodyPr/>
                    <a:lstStyle/>
                    <a:p>
                      <a:pPr marL="285750" indent="-285750">
                        <a:buFont typeface="Arial" panose="020B0604020202020204" pitchFamily="34" charset="0"/>
                        <a:buChar char="•"/>
                      </a:pPr>
                      <a:r>
                        <a:rPr lang="en-GB" sz="1400" b="0" dirty="0">
                          <a:solidFill>
                            <a:schemeClr val="tx1"/>
                          </a:solidFill>
                          <a:latin typeface="Arial"/>
                          <a:cs typeface="Arial"/>
                        </a:rPr>
                        <a:t>Fully vaccinated household and non-household adult contacts</a:t>
                      </a:r>
                      <a:endParaRPr lang="en-GB" sz="1400" b="0" dirty="0">
                        <a:solidFill>
                          <a:schemeClr val="tx1"/>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400" b="0" dirty="0">
                          <a:solidFill>
                            <a:schemeClr val="tx1"/>
                          </a:solidFill>
                          <a:highlight>
                            <a:srgbClr val="FFFF00"/>
                          </a:highlight>
                          <a:latin typeface="Arial"/>
                          <a:cs typeface="Arial"/>
                        </a:rPr>
                        <a:t>Close contacts aged 5 years to 18 years and 6 months </a:t>
                      </a:r>
                    </a:p>
                    <a:p>
                      <a:pPr marL="285750" lvl="0" indent="-285750">
                        <a:buFont typeface="Arial" panose="020B0604020202020204" pitchFamily="34" charset="0"/>
                        <a:buChar char="•"/>
                      </a:pPr>
                      <a:r>
                        <a:rPr lang="en-GB" sz="1400" b="0" dirty="0">
                          <a:solidFill>
                            <a:schemeClr val="tx1"/>
                          </a:solidFill>
                          <a:latin typeface="Arial"/>
                          <a:cs typeface="Arial"/>
                        </a:rPr>
                        <a:t>Residents of England who are notified as a close contact whilst in England. If you are identified as a close contact whilst resident in one of the devolved administrations you must follow the local guidance. </a:t>
                      </a:r>
                      <a:endParaRPr lang="en-GB" dirty="0">
                        <a:latin typeface="Arial"/>
                        <a:cs typeface="Arial"/>
                      </a:endParaRPr>
                    </a:p>
                    <a:p>
                      <a:pPr marL="285750" indent="-285750">
                        <a:buFont typeface="Arial" panose="020B0604020202020204" pitchFamily="34" charset="0"/>
                        <a:buChar char="•"/>
                      </a:pPr>
                      <a:r>
                        <a:rPr lang="en-GB" sz="1400" b="0" dirty="0">
                          <a:solidFill>
                            <a:schemeClr val="tx1"/>
                          </a:solidFill>
                          <a:latin typeface="Arial"/>
                          <a:cs typeface="Arial"/>
                        </a:rPr>
                        <a:t>If you are a fully vaccinated and identified as a contact whilst on a plane, when returning home from abroad. - note</a:t>
                      </a:r>
                    </a:p>
                    <a:p>
                      <a:endParaRPr kumimoji="0" lang="en-GB" sz="1400" b="0" i="0" u="none" strike="noStrike" kern="1200" cap="none" spc="0" normalizeH="0" baseline="0" noProof="0" dirty="0">
                        <a:ln>
                          <a:noFill/>
                        </a:ln>
                        <a:solidFill>
                          <a:schemeClr val="tx1"/>
                        </a:solidFill>
                        <a:effectLst/>
                        <a:uLnTx/>
                        <a:uFillTx/>
                        <a:latin typeface="Arial" panose="020B0604020202020204" pitchFamily="34" charset="0"/>
                        <a:ea typeface="Calibri" panose="020F050202020403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val="3430787568"/>
                  </a:ext>
                </a:extLst>
              </a:tr>
              <a:tr h="657590">
                <a:tc>
                  <a:txBody>
                    <a:bodyPr/>
                    <a:lstStyle/>
                    <a:p>
                      <a:pPr algn="l"/>
                      <a:r>
                        <a:rPr lang="en-GB" sz="1400" b="1">
                          <a:solidFill>
                            <a:schemeClr val="tx1"/>
                          </a:solidFill>
                          <a:latin typeface="Arial"/>
                          <a:cs typeface="Arial"/>
                        </a:rPr>
                        <a:t>How do I know if I’m eligible for </a:t>
                      </a:r>
                      <a:r>
                        <a:rPr lang="en-GB" sz="1400" b="1">
                          <a:latin typeface="Arial"/>
                          <a:ea typeface="Arial" panose="020B0604020202020204" pitchFamily="34" charset="0"/>
                          <a:cs typeface="Arial"/>
                        </a:rPr>
                        <a:t>daily testing for contacts of Covid-19</a:t>
                      </a:r>
                      <a:r>
                        <a:rPr lang="en-GB" sz="1400" b="1">
                          <a:solidFill>
                            <a:schemeClr val="tx1"/>
                          </a:solidFill>
                          <a:latin typeface="Arial"/>
                          <a:cs typeface="Arial"/>
                        </a:rPr>
                        <a:t>? </a:t>
                      </a:r>
                      <a:endParaRPr lang="en-GB" sz="1400" b="1">
                        <a:solidFill>
                          <a:schemeClr val="tx1"/>
                        </a:solidFill>
                        <a:latin typeface="Arial" panose="020B0604020202020204" pitchFamily="34" charset="0"/>
                        <a:cs typeface="Arial" panose="020B0604020202020204" pitchFamily="34" charset="0"/>
                      </a:endParaRPr>
                    </a:p>
                  </a:txBody>
                  <a:tcPr>
                    <a:solidFill>
                      <a:srgbClr val="9CC5D4"/>
                    </a:solidFill>
                  </a:tcPr>
                </a:tc>
                <a:tc>
                  <a:txBody>
                    <a:bodyPr/>
                    <a:lstStyle/>
                    <a:p>
                      <a:pPr marL="0" indent="0" algn="l">
                        <a:buFont typeface="Arial" panose="020B0604020202020204" pitchFamily="34" charset="0"/>
                        <a:buNone/>
                      </a:pPr>
                      <a:r>
                        <a:rPr lang="en-GB" sz="1400" b="0" baseline="0" dirty="0">
                          <a:solidFill>
                            <a:schemeClr val="tx1"/>
                          </a:solidFill>
                          <a:latin typeface="Arial"/>
                          <a:cs typeface="Arial"/>
                        </a:rPr>
                        <a:t>NHS Test and Trace will notify you if you are a contact of a positive case and will signpost you to further information about eligibility on </a:t>
                      </a:r>
                      <a:r>
                        <a:rPr lang="en-GB" sz="1400" dirty="0">
                          <a:latin typeface="Arial"/>
                          <a:ea typeface="Arial" panose="020B0604020202020204" pitchFamily="34" charset="0"/>
                          <a:cs typeface="Arial"/>
                        </a:rPr>
                        <a:t>daily testing for contacts of Covid-19</a:t>
                      </a:r>
                      <a:r>
                        <a:rPr lang="en-GB" sz="1400" b="0" baseline="0" dirty="0">
                          <a:solidFill>
                            <a:schemeClr val="tx1"/>
                          </a:solidFill>
                          <a:latin typeface="Arial"/>
                          <a:cs typeface="Arial"/>
                        </a:rPr>
                        <a:t>.  </a:t>
                      </a:r>
                    </a:p>
                    <a:p>
                      <a:pPr marL="0" indent="0" algn="l">
                        <a:buFont typeface="Arial" panose="020B0604020202020204" pitchFamily="34" charset="0"/>
                        <a:buNone/>
                      </a:pPr>
                      <a:endParaRPr lang="en-GB" sz="1400" b="0" baseline="0" dirty="0">
                        <a:solidFill>
                          <a:schemeClr val="tx1"/>
                        </a:solidFill>
                        <a:latin typeface="Arial"/>
                        <a:cs typeface="Arial"/>
                      </a:endParaRPr>
                    </a:p>
                    <a:p>
                      <a:pPr marL="0" indent="0" algn="l">
                        <a:buFont typeface="Arial" panose="020B0604020202020204" pitchFamily="34" charset="0"/>
                        <a:buNone/>
                      </a:pPr>
                      <a:endParaRPr lang="en-GB" sz="1400" b="0" baseline="0" dirty="0">
                        <a:solidFill>
                          <a:schemeClr val="tx1"/>
                        </a:solidFill>
                        <a:latin typeface="Arial"/>
                        <a:cs typeface="Arial"/>
                      </a:endParaRPr>
                    </a:p>
                    <a:p>
                      <a:pPr marL="0" lvl="0" indent="0" algn="l">
                        <a:buFont typeface="Arial" panose="020B0604020202020204" pitchFamily="34" charset="0"/>
                        <a:buNone/>
                      </a:pPr>
                      <a:endParaRPr lang="en-GB" sz="1400" b="0" baseline="0" dirty="0">
                        <a:solidFill>
                          <a:schemeClr val="tx1"/>
                        </a:solidFill>
                        <a:latin typeface="Arial"/>
                        <a:cs typeface="Arial"/>
                      </a:endParaRPr>
                    </a:p>
                  </a:txBody>
                  <a:tcPr>
                    <a:solidFill>
                      <a:schemeClr val="bg1"/>
                    </a:solidFill>
                  </a:tcPr>
                </a:tc>
                <a:extLst>
                  <a:ext uri="{0D108BD9-81ED-4DB2-BD59-A6C34878D82A}">
                    <a16:rowId xmlns:a16="http://schemas.microsoft.com/office/drawing/2014/main" val="2796294319"/>
                  </a:ext>
                </a:extLst>
              </a:tr>
            </a:tbl>
          </a:graphicData>
        </a:graphic>
      </p:graphicFrame>
    </p:spTree>
    <p:extLst>
      <p:ext uri="{BB962C8B-B14F-4D97-AF65-F5344CB8AC3E}">
        <p14:creationId xmlns:p14="http://schemas.microsoft.com/office/powerpoint/2010/main" val="2980640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4E6D4-8959-4902-A212-5FFF21A745E0}"/>
              </a:ext>
            </a:extLst>
          </p:cNvPr>
          <p:cNvSpPr>
            <a:spLocks noGrp="1"/>
          </p:cNvSpPr>
          <p:nvPr>
            <p:ph type="title"/>
          </p:nvPr>
        </p:nvSpPr>
        <p:spPr>
          <a:xfrm>
            <a:off x="330206" y="395984"/>
            <a:ext cx="10515600" cy="662795"/>
          </a:xfrm>
        </p:spPr>
        <p:txBody>
          <a:bodyPr>
            <a:normAutofit/>
          </a:bodyPr>
          <a:lstStyle/>
          <a:p>
            <a:r>
              <a:rPr lang="en-GB" sz="2400" b="1">
                <a:solidFill>
                  <a:prstClr val="white"/>
                </a:solidFill>
              </a:rPr>
              <a:t>Daily Testing for Contacts of Covid-19</a:t>
            </a:r>
            <a:endParaRPr lang="en-GB" sz="2400" b="1"/>
          </a:p>
        </p:txBody>
      </p:sp>
      <p:sp>
        <p:nvSpPr>
          <p:cNvPr id="5" name="Slide Number Placeholder 4">
            <a:extLst>
              <a:ext uri="{FF2B5EF4-FFF2-40B4-BE49-F238E27FC236}">
                <a16:creationId xmlns:a16="http://schemas.microsoft.com/office/drawing/2014/main" id="{0F2C2CE3-037B-4C91-A12F-360BFCD6D729}"/>
              </a:ext>
            </a:extLst>
          </p:cNvPr>
          <p:cNvSpPr>
            <a:spLocks noGrp="1"/>
          </p:cNvSpPr>
          <p:nvPr>
            <p:ph type="sldNum" sz="quarter" idx="11"/>
          </p:nvPr>
        </p:nvSpPr>
        <p:spPr/>
        <p:txBody>
          <a:bodyPr/>
          <a:lstStyle/>
          <a:p>
            <a:r>
              <a:rPr lang="en-GB" dirty="0">
                <a:latin typeface="Arial"/>
                <a:cs typeface="Arial"/>
              </a:rPr>
              <a:t>4</a:t>
            </a:r>
            <a:endParaRPr lang="en-GB" sz="1400" dirty="0"/>
          </a:p>
        </p:txBody>
      </p:sp>
      <p:graphicFrame>
        <p:nvGraphicFramePr>
          <p:cNvPr id="3" name="Table 5">
            <a:extLst>
              <a:ext uri="{FF2B5EF4-FFF2-40B4-BE49-F238E27FC236}">
                <a16:creationId xmlns:a16="http://schemas.microsoft.com/office/drawing/2014/main" id="{BF4D5FF5-0FD9-4F40-8539-5F314043E357}"/>
              </a:ext>
            </a:extLst>
          </p:cNvPr>
          <p:cNvGraphicFramePr>
            <a:graphicFrameLocks noGrp="1"/>
          </p:cNvGraphicFramePr>
          <p:nvPr>
            <p:extLst>
              <p:ext uri="{D42A27DB-BD31-4B8C-83A1-F6EECF244321}">
                <p14:modId xmlns:p14="http://schemas.microsoft.com/office/powerpoint/2010/main" val="616799777"/>
              </p:ext>
            </p:extLst>
          </p:nvPr>
        </p:nvGraphicFramePr>
        <p:xfrm>
          <a:off x="130629" y="1517574"/>
          <a:ext cx="11775044" cy="4572000"/>
        </p:xfrm>
        <a:graphic>
          <a:graphicData uri="http://schemas.openxmlformats.org/drawingml/2006/table">
            <a:tbl>
              <a:tblPr firstRow="1" bandRow="1">
                <a:tableStyleId>{D7AC3CCA-C797-4891-BE02-D94E43425B78}</a:tableStyleId>
              </a:tblPr>
              <a:tblGrid>
                <a:gridCol w="3642272">
                  <a:extLst>
                    <a:ext uri="{9D8B030D-6E8A-4147-A177-3AD203B41FA5}">
                      <a16:colId xmlns:a16="http://schemas.microsoft.com/office/drawing/2014/main" val="1704814036"/>
                    </a:ext>
                  </a:extLst>
                </a:gridCol>
                <a:gridCol w="8132772">
                  <a:extLst>
                    <a:ext uri="{9D8B030D-6E8A-4147-A177-3AD203B41FA5}">
                      <a16:colId xmlns:a16="http://schemas.microsoft.com/office/drawing/2014/main" val="3295459330"/>
                    </a:ext>
                  </a:extLst>
                </a:gridCol>
              </a:tblGrid>
              <a:tr h="750876">
                <a:tc>
                  <a:txBody>
                    <a:bodyPr/>
                    <a:lstStyle/>
                    <a:p>
                      <a:pPr algn="l"/>
                      <a:r>
                        <a:rPr lang="en-GB" sz="1400" b="1">
                          <a:solidFill>
                            <a:schemeClr val="tx1"/>
                          </a:solidFill>
                          <a:latin typeface="Arial"/>
                          <a:cs typeface="Arial"/>
                        </a:rPr>
                        <a:t>I am fully vaccinated and a contact of someone with Covid-19</a:t>
                      </a:r>
                      <a:r>
                        <a:rPr lang="en-GB" sz="1400">
                          <a:latin typeface="Arial"/>
                          <a:ea typeface="Arial" panose="020B0604020202020204" pitchFamily="34" charset="0"/>
                          <a:cs typeface="Arial"/>
                        </a:rPr>
                        <a:t>, </a:t>
                      </a:r>
                      <a:r>
                        <a:rPr lang="en-GB" sz="1400" b="1">
                          <a:solidFill>
                            <a:schemeClr val="tx1"/>
                          </a:solidFill>
                          <a:latin typeface="Arial"/>
                          <a:cs typeface="Arial"/>
                        </a:rPr>
                        <a:t>what do I need to be aware of? </a:t>
                      </a:r>
                      <a:endParaRPr lang="en-US"/>
                    </a:p>
                    <a:p>
                      <a:pPr lvl="0" algn="l">
                        <a:buNone/>
                      </a:pPr>
                      <a:endParaRPr lang="en-GB" sz="1400" b="1">
                        <a:solidFill>
                          <a:schemeClr val="tx1"/>
                        </a:solidFill>
                        <a:highlight>
                          <a:srgbClr val="FF00FF"/>
                        </a:highlight>
                        <a:latin typeface="Arial"/>
                        <a:cs typeface="Arial"/>
                      </a:endParaRPr>
                    </a:p>
                  </a:txBody>
                  <a:tcPr>
                    <a:solidFill>
                      <a:srgbClr val="9CC5D4"/>
                    </a:solidFill>
                  </a:tcPr>
                </a:tc>
                <a:tc>
                  <a:txBody>
                    <a:bodyPr/>
                    <a:lstStyle/>
                    <a:p>
                      <a:pPr marL="285750" lvl="0" indent="-285750" algn="l">
                        <a:buFont typeface="Arial"/>
                        <a:buChar char="•"/>
                      </a:pPr>
                      <a:r>
                        <a:rPr lang="en-GB" sz="1400" b="0" i="0" u="none" strike="noStrike" noProof="0" dirty="0">
                          <a:solidFill>
                            <a:schemeClr val="tx1"/>
                          </a:solidFill>
                          <a:effectLst/>
                          <a:latin typeface="Arial" panose="020B0604020202020204" pitchFamily="34" charset="0"/>
                          <a:cs typeface="Arial" panose="020B0604020202020204" pitchFamily="34" charset="0"/>
                        </a:rPr>
                        <a:t>You should wear a face covering where required such as in indoor public places and on public transport, including taxis.</a:t>
                      </a:r>
                    </a:p>
                    <a:p>
                      <a:pPr marL="285750" lvl="0" indent="-285750" algn="l">
                        <a:buFont typeface="Arial"/>
                        <a:buChar char="•"/>
                      </a:pPr>
                      <a:endParaRPr lang="en-GB" sz="1400" b="0" i="0" dirty="0">
                        <a:solidFill>
                          <a:schemeClr val="tx1"/>
                        </a:solidFill>
                        <a:effectLst/>
                        <a:latin typeface="Arial" panose="020B0604020202020204" pitchFamily="34" charset="0"/>
                        <a:cs typeface="Arial" panose="020B0604020202020204" pitchFamily="34" charset="0"/>
                      </a:endParaRPr>
                    </a:p>
                    <a:p>
                      <a:pPr marL="285750" indent="-285750" algn="l">
                        <a:buFont typeface="Arial"/>
                        <a:buChar char="•"/>
                      </a:pPr>
                      <a:r>
                        <a:rPr lang="en-GB" sz="1400" b="0" i="0" dirty="0">
                          <a:solidFill>
                            <a:schemeClr val="tx1"/>
                          </a:solidFill>
                          <a:effectLst/>
                          <a:latin typeface="Arial" panose="020B0604020202020204" pitchFamily="34" charset="0"/>
                          <a:cs typeface="Arial" panose="020B0604020202020204" pitchFamily="34" charset="0"/>
                        </a:rPr>
                        <a:t>You should limit avoidable social contact as much as possible, particularly around vulnerable people, and in crowded, enclosed or poorly ventilated spaces.</a:t>
                      </a:r>
                    </a:p>
                    <a:p>
                      <a:pPr marL="285750" indent="-285750" algn="l">
                        <a:buFont typeface="Arial"/>
                        <a:buChar char="•"/>
                      </a:pPr>
                      <a:endParaRPr lang="en-GB" sz="1400" b="0" i="0" dirty="0">
                        <a:solidFill>
                          <a:schemeClr val="tx1"/>
                        </a:solidFill>
                        <a:effectLst/>
                        <a:latin typeface="Arial" panose="020B0604020202020204" pitchFamily="34" charset="0"/>
                        <a:cs typeface="Arial" panose="020B0604020202020204" pitchFamily="34" charset="0"/>
                      </a:endParaRPr>
                    </a:p>
                    <a:p>
                      <a:pPr marL="285750" lvl="0" indent="-285750" algn="l">
                        <a:buFont typeface="Arial"/>
                        <a:buChar char="•"/>
                      </a:pPr>
                      <a:r>
                        <a:rPr lang="en-GB" sz="1400" b="0" i="0" dirty="0">
                          <a:solidFill>
                            <a:schemeClr val="tx1"/>
                          </a:solidFill>
                          <a:effectLst/>
                          <a:latin typeface="Arial" panose="020B0604020202020204" pitchFamily="34" charset="0"/>
                          <a:cs typeface="Arial" panose="020B0604020202020204" pitchFamily="34" charset="0"/>
                        </a:rPr>
                        <a:t>Work from home if you can and if you cannot work from home you will need to follow any specific guidance for your workplace.</a:t>
                      </a:r>
                    </a:p>
                    <a:p>
                      <a:pPr marL="285750" lvl="0" indent="-285750" algn="l">
                        <a:buFont typeface="Arial"/>
                        <a:buChar char="•"/>
                      </a:pPr>
                      <a:endParaRPr lang="en-GB" sz="1400" b="0" i="0" dirty="0">
                        <a:solidFill>
                          <a:schemeClr val="tx1"/>
                        </a:solidFill>
                        <a:effectLst/>
                        <a:latin typeface="Arial" panose="020B0604020202020204" pitchFamily="34" charset="0"/>
                        <a:cs typeface="Arial" panose="020B0604020202020204" pitchFamily="34" charset="0"/>
                      </a:endParaRPr>
                    </a:p>
                    <a:p>
                      <a:pPr marL="285750" lvl="0" indent="-285750" algn="l">
                        <a:buFont typeface="Arial"/>
                        <a:buChar char="•"/>
                      </a:pPr>
                      <a:r>
                        <a:rPr lang="en-GB" sz="1400" b="0" kern="1200" dirty="0">
                          <a:solidFill>
                            <a:schemeClr val="tx1"/>
                          </a:solidFill>
                          <a:effectLst/>
                          <a:latin typeface="Arial" panose="020B0604020202020204" pitchFamily="34" charset="0"/>
                          <a:ea typeface="+mn-ea"/>
                          <a:cs typeface="Arial" panose="020B0604020202020204" pitchFamily="34" charset="0"/>
                        </a:rPr>
                        <a:t>Limit contact with anyone who is at higher risk of severe illness if infected with COVID-19.</a:t>
                      </a:r>
                    </a:p>
                    <a:p>
                      <a:pPr marL="285750" lvl="0" indent="-285750" algn="l">
                        <a:buFont typeface="Arial"/>
                        <a:buChar char="•"/>
                      </a:pPr>
                      <a:endParaRPr lang="en-GB" sz="1400" b="0" i="0" dirty="0">
                        <a:solidFill>
                          <a:schemeClr val="tx1"/>
                        </a:solidFill>
                        <a:effectLst/>
                        <a:latin typeface="Arial" panose="020B0604020202020204" pitchFamily="34"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
                          <a:srgbClr val="000000"/>
                        </a:buClr>
                        <a:buSzTx/>
                        <a:buFont typeface="Arial,Sans-Serif"/>
                        <a:buChar char="•"/>
                        <a:tabLst/>
                        <a:defRPr/>
                      </a:pPr>
                      <a:r>
                        <a:rPr lang="en-GB" sz="1400" b="0" i="0" u="none" strike="noStrike" noProof="0" dirty="0">
                          <a:solidFill>
                            <a:schemeClr val="tx1"/>
                          </a:solidFill>
                          <a:latin typeface="Arial" panose="020B0604020202020204" pitchFamily="34" charset="0"/>
                          <a:cs typeface="Arial" panose="020B0604020202020204" pitchFamily="34" charset="0"/>
                        </a:rPr>
                        <a:t>Lateral Flow Tests can detect the vast majority of cases, however if you develop COVID-19 symptoms isolate and take a PCR Test.</a:t>
                      </a:r>
                    </a:p>
                    <a:p>
                      <a:pPr marL="0" marR="0" lvl="0" indent="0" algn="l" defTabSz="914400" rtl="0" eaLnBrk="1" fontAlgn="auto" latinLnBrk="0" hangingPunct="1">
                        <a:lnSpc>
                          <a:spcPct val="100000"/>
                        </a:lnSpc>
                        <a:spcBef>
                          <a:spcPts val="0"/>
                        </a:spcBef>
                        <a:spcAft>
                          <a:spcPts val="0"/>
                        </a:spcAft>
                        <a:buClr>
                          <a:srgbClr val="000000"/>
                        </a:buClr>
                        <a:buSzTx/>
                        <a:buFont typeface="Arial,Sans-Serif"/>
                        <a:buNone/>
                        <a:tabLst/>
                        <a:defRPr/>
                      </a:pPr>
                      <a:endParaRPr lang="en-GB" sz="1400" b="0" i="0" u="none" strike="noStrike" noProof="0" dirty="0">
                        <a:solidFill>
                          <a:schemeClr val="tx1"/>
                        </a:solidFill>
                        <a:latin typeface="Arial" panose="020B0604020202020204" pitchFamily="34"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
                          <a:srgbClr val="000000"/>
                        </a:buClr>
                        <a:buSzTx/>
                        <a:buFont typeface="Arial,Sans-Serif"/>
                        <a:buChar char="•"/>
                        <a:tabLst/>
                        <a:defRPr/>
                      </a:pPr>
                      <a:r>
                        <a:rPr lang="en-GB" sz="1400" b="0" kern="1200" dirty="0">
                          <a:solidFill>
                            <a:schemeClr val="tx1"/>
                          </a:solidFill>
                          <a:effectLst/>
                          <a:latin typeface="Arial" panose="020B0604020202020204" pitchFamily="34" charset="0"/>
                          <a:ea typeface="+mn-ea"/>
                          <a:cs typeface="Arial" panose="020B0604020202020204" pitchFamily="34" charset="0"/>
                        </a:rPr>
                        <a:t>Follow the guidance on how to stay safe and help prevent the spread. </a:t>
                      </a:r>
                    </a:p>
                    <a:p>
                      <a:pPr marL="285750" marR="0" lvl="0" indent="-285750" algn="l" defTabSz="914400" rtl="0" eaLnBrk="1" fontAlgn="auto" latinLnBrk="0" hangingPunct="1">
                        <a:lnSpc>
                          <a:spcPct val="100000"/>
                        </a:lnSpc>
                        <a:spcBef>
                          <a:spcPts val="0"/>
                        </a:spcBef>
                        <a:spcAft>
                          <a:spcPts val="0"/>
                        </a:spcAft>
                        <a:buClr>
                          <a:srgbClr val="000000"/>
                        </a:buClr>
                        <a:buSzTx/>
                        <a:buFont typeface="Arial,Sans-Serif"/>
                        <a:buChar char="•"/>
                        <a:tabLst/>
                        <a:defRPr/>
                      </a:pPr>
                      <a:endParaRPr lang="en-GB" sz="1400" b="0" kern="1200" dirty="0">
                        <a:solidFill>
                          <a:schemeClr val="tx1"/>
                        </a:solidFill>
                        <a:effectLst/>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
                          <a:srgbClr val="000000"/>
                        </a:buClr>
                        <a:buSzTx/>
                        <a:buFont typeface="Arial,Sans-Serif"/>
                        <a:buChar char="•"/>
                        <a:tabLst/>
                        <a:defRPr/>
                      </a:pPr>
                      <a:r>
                        <a:rPr lang="en-GB" sz="1400" b="0" i="0" dirty="0">
                          <a:solidFill>
                            <a:schemeClr val="tx1"/>
                          </a:solidFill>
                          <a:effectLst/>
                          <a:latin typeface="Arial" panose="020B0604020202020204" pitchFamily="34" charset="0"/>
                          <a:cs typeface="Arial" panose="020B0604020202020204" pitchFamily="34" charset="0"/>
                        </a:rPr>
                        <a:t>You should report all your </a:t>
                      </a:r>
                      <a:r>
                        <a:rPr lang="en-GB" sz="1400" b="0" dirty="0">
                          <a:solidFill>
                            <a:schemeClr val="tx1"/>
                          </a:solidFill>
                          <a:latin typeface="Arial"/>
                          <a:ea typeface="Arial" panose="020B0604020202020204" pitchFamily="34" charset="0"/>
                          <a:cs typeface="Arial"/>
                        </a:rPr>
                        <a:t>daily testing for contacts of Covid-19 </a:t>
                      </a:r>
                      <a:r>
                        <a:rPr lang="en-GB" sz="1400" b="0" i="0" dirty="0">
                          <a:solidFill>
                            <a:schemeClr val="tx1"/>
                          </a:solidFill>
                          <a:effectLst/>
                          <a:latin typeface="Arial" panose="020B0604020202020204" pitchFamily="34" charset="0"/>
                          <a:cs typeface="Arial" panose="020B0604020202020204" pitchFamily="34" charset="0"/>
                        </a:rPr>
                        <a:t>results if you are taking part in the DTCC programme – </a:t>
                      </a:r>
                      <a:r>
                        <a:rPr lang="en-GB" sz="1400" b="0" i="0" u="sng" strike="noStrike" noProof="0" dirty="0">
                          <a:solidFill>
                            <a:schemeClr val="tx1"/>
                          </a:solidFill>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Report a COVID-19 rapid lateral flow test result - GOV.UK (www.gov.uk)</a:t>
                      </a:r>
                      <a:r>
                        <a:rPr lang="en-GB" sz="1400" b="0" i="0" u="sng" strike="noStrike" noProof="0" dirty="0">
                          <a:solidFill>
                            <a:schemeClr val="tx1"/>
                          </a:solidFill>
                          <a:effectLst/>
                          <a:latin typeface="Arial" panose="020B0604020202020204" pitchFamily="34" charset="0"/>
                          <a:cs typeface="Arial" panose="020B0604020202020204" pitchFamily="34" charset="0"/>
                        </a:rPr>
                        <a:t>.</a:t>
                      </a:r>
                      <a:endParaRPr lang="en-GB" sz="1400" b="0" i="0" u="none" strike="noStrike" noProof="0" dirty="0">
                        <a:solidFill>
                          <a:schemeClr val="tx1"/>
                        </a:solidFill>
                        <a:effectLst/>
                        <a:latin typeface="Arial" panose="020B0604020202020204" pitchFamily="34" charset="0"/>
                        <a:cs typeface="Arial" panose="020B0604020202020204" pitchFamily="34" charset="0"/>
                      </a:endParaRPr>
                    </a:p>
                    <a:p>
                      <a:pPr marL="285750" lvl="0" indent="-285750" algn="l">
                        <a:buClr>
                          <a:srgbClr val="000000"/>
                        </a:buClr>
                        <a:buFont typeface="Arial,Sans-Serif"/>
                        <a:buChar char="•"/>
                      </a:pPr>
                      <a:endParaRPr lang="en-GB" sz="1400" dirty="0">
                        <a:latin typeface="Arial" panose="020B0604020202020204" pitchFamily="34" charset="0"/>
                        <a:cs typeface="Arial" panose="020B0604020202020204" pitchFamily="34" charset="0"/>
                      </a:endParaRPr>
                    </a:p>
                    <a:p>
                      <a:pPr algn="l"/>
                      <a:endParaRPr lang="en-GB" sz="1400" b="0" i="0" dirty="0">
                        <a:solidFill>
                          <a:srgbClr val="172B4D"/>
                        </a:solidFill>
                        <a:effectLst/>
                        <a:latin typeface="-apple-system"/>
                      </a:endParaRPr>
                    </a:p>
                    <a:p>
                      <a:pPr algn="l"/>
                      <a:endParaRPr lang="en-GB" sz="1400" b="0" i="0" dirty="0">
                        <a:solidFill>
                          <a:srgbClr val="172B4D"/>
                        </a:solidFill>
                        <a:effectLst/>
                        <a:latin typeface="-apple-system"/>
                      </a:endParaRPr>
                    </a:p>
                  </a:txBody>
                  <a:tcPr>
                    <a:solidFill>
                      <a:schemeClr val="bg1"/>
                    </a:solidFill>
                  </a:tcPr>
                </a:tc>
                <a:extLst>
                  <a:ext uri="{0D108BD9-81ED-4DB2-BD59-A6C34878D82A}">
                    <a16:rowId xmlns:a16="http://schemas.microsoft.com/office/drawing/2014/main" val="4264943557"/>
                  </a:ext>
                </a:extLst>
              </a:tr>
            </a:tbl>
          </a:graphicData>
        </a:graphic>
      </p:graphicFrame>
    </p:spTree>
    <p:extLst>
      <p:ext uri="{BB962C8B-B14F-4D97-AF65-F5344CB8AC3E}">
        <p14:creationId xmlns:p14="http://schemas.microsoft.com/office/powerpoint/2010/main" val="1297961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4E6D4-8959-4902-A212-5FFF21A745E0}"/>
              </a:ext>
            </a:extLst>
          </p:cNvPr>
          <p:cNvSpPr>
            <a:spLocks noGrp="1"/>
          </p:cNvSpPr>
          <p:nvPr>
            <p:ph type="title"/>
          </p:nvPr>
        </p:nvSpPr>
        <p:spPr>
          <a:xfrm>
            <a:off x="330206" y="395984"/>
            <a:ext cx="10515600" cy="662795"/>
          </a:xfrm>
        </p:spPr>
        <p:txBody>
          <a:bodyPr>
            <a:normAutofit/>
          </a:bodyPr>
          <a:lstStyle/>
          <a:p>
            <a:r>
              <a:rPr lang="en-GB" sz="2400" b="1">
                <a:solidFill>
                  <a:prstClr val="white"/>
                </a:solidFill>
              </a:rPr>
              <a:t>Daily Testing for Contacts of Covid-19</a:t>
            </a:r>
            <a:endParaRPr lang="en-GB" sz="2400" b="1"/>
          </a:p>
        </p:txBody>
      </p:sp>
      <p:sp>
        <p:nvSpPr>
          <p:cNvPr id="5" name="Slide Number Placeholder 4">
            <a:extLst>
              <a:ext uri="{FF2B5EF4-FFF2-40B4-BE49-F238E27FC236}">
                <a16:creationId xmlns:a16="http://schemas.microsoft.com/office/drawing/2014/main" id="{0F2C2CE3-037B-4C91-A12F-360BFCD6D729}"/>
              </a:ext>
            </a:extLst>
          </p:cNvPr>
          <p:cNvSpPr>
            <a:spLocks noGrp="1"/>
          </p:cNvSpPr>
          <p:nvPr>
            <p:ph type="sldNum" sz="quarter" idx="11"/>
          </p:nvPr>
        </p:nvSpPr>
        <p:spPr/>
        <p:txBody>
          <a:bodyPr/>
          <a:lstStyle/>
          <a:p>
            <a:fld id="{344369E4-5DE7-46E5-874E-4FD437973785}" type="slidenum">
              <a:rPr lang="en-GB" smtClean="0"/>
              <a:pPr/>
              <a:t>5</a:t>
            </a:fld>
            <a:endParaRPr lang="en-GB" sz="1400"/>
          </a:p>
        </p:txBody>
      </p:sp>
      <p:graphicFrame>
        <p:nvGraphicFramePr>
          <p:cNvPr id="3" name="Table 5">
            <a:extLst>
              <a:ext uri="{FF2B5EF4-FFF2-40B4-BE49-F238E27FC236}">
                <a16:creationId xmlns:a16="http://schemas.microsoft.com/office/drawing/2014/main" id="{BF4D5FF5-0FD9-4F40-8539-5F314043E357}"/>
              </a:ext>
            </a:extLst>
          </p:cNvPr>
          <p:cNvGraphicFramePr>
            <a:graphicFrameLocks noGrp="1"/>
          </p:cNvGraphicFramePr>
          <p:nvPr>
            <p:extLst>
              <p:ext uri="{D42A27DB-BD31-4B8C-83A1-F6EECF244321}">
                <p14:modId xmlns:p14="http://schemas.microsoft.com/office/powerpoint/2010/main" val="2106917024"/>
              </p:ext>
            </p:extLst>
          </p:nvPr>
        </p:nvGraphicFramePr>
        <p:xfrm>
          <a:off x="130629" y="1517574"/>
          <a:ext cx="11775044" cy="4632960"/>
        </p:xfrm>
        <a:graphic>
          <a:graphicData uri="http://schemas.openxmlformats.org/drawingml/2006/table">
            <a:tbl>
              <a:tblPr firstRow="1" bandRow="1">
                <a:tableStyleId>{D7AC3CCA-C797-4891-BE02-D94E43425B78}</a:tableStyleId>
              </a:tblPr>
              <a:tblGrid>
                <a:gridCol w="3642272">
                  <a:extLst>
                    <a:ext uri="{9D8B030D-6E8A-4147-A177-3AD203B41FA5}">
                      <a16:colId xmlns:a16="http://schemas.microsoft.com/office/drawing/2014/main" val="1704814036"/>
                    </a:ext>
                  </a:extLst>
                </a:gridCol>
                <a:gridCol w="8132772">
                  <a:extLst>
                    <a:ext uri="{9D8B030D-6E8A-4147-A177-3AD203B41FA5}">
                      <a16:colId xmlns:a16="http://schemas.microsoft.com/office/drawing/2014/main" val="3295459330"/>
                    </a:ext>
                  </a:extLst>
                </a:gridCol>
              </a:tblGrid>
              <a:tr h="505190">
                <a:tc>
                  <a:txBody>
                    <a:bodyPr/>
                    <a:lstStyle/>
                    <a:p>
                      <a:pPr algn="l"/>
                      <a:r>
                        <a:rPr lang="en-GB" sz="1400" b="1" dirty="0">
                          <a:solidFill>
                            <a:schemeClr val="tx1"/>
                          </a:solidFill>
                          <a:highlight>
                            <a:srgbClr val="FFFF00"/>
                          </a:highlight>
                          <a:latin typeface="Arial"/>
                          <a:cs typeface="Arial"/>
                        </a:rPr>
                        <a:t>What is the minimum age for </a:t>
                      </a:r>
                      <a:r>
                        <a:rPr lang="en-GB" sz="1400" dirty="0">
                          <a:highlight>
                            <a:srgbClr val="FFFF00"/>
                          </a:highlight>
                          <a:latin typeface="Arial"/>
                          <a:ea typeface="Arial" panose="020B0604020202020204" pitchFamily="34" charset="0"/>
                          <a:cs typeface="Arial"/>
                        </a:rPr>
                        <a:t>daily testing for contacts of Covid-19 </a:t>
                      </a:r>
                      <a:r>
                        <a:rPr lang="en-GB" sz="1400" b="1" dirty="0">
                          <a:solidFill>
                            <a:schemeClr val="tx1"/>
                          </a:solidFill>
                          <a:highlight>
                            <a:srgbClr val="FFFF00"/>
                          </a:highlight>
                          <a:latin typeface="Arial"/>
                          <a:cs typeface="Arial"/>
                        </a:rPr>
                        <a:t>?</a:t>
                      </a:r>
                    </a:p>
                  </a:txBody>
                  <a:tcPr>
                    <a:solidFill>
                      <a:srgbClr val="9CC5D4"/>
                    </a:solidFill>
                  </a:tcPr>
                </a:tc>
                <a:tc>
                  <a:txBody>
                    <a:bodyPr/>
                    <a:lstStyle/>
                    <a:p>
                      <a:pPr marL="0" indent="0" algn="l">
                        <a:buFont typeface="Arial" panose="020B0604020202020204" pitchFamily="34" charset="0"/>
                        <a:buNone/>
                      </a:pPr>
                      <a:r>
                        <a:rPr lang="en-GB" sz="1400" b="0" baseline="0" dirty="0">
                          <a:solidFill>
                            <a:schemeClr val="tx1"/>
                          </a:solidFill>
                          <a:highlight>
                            <a:srgbClr val="FFFF00"/>
                          </a:highlight>
                          <a:latin typeface="Arial"/>
                          <a:cs typeface="Arial"/>
                        </a:rPr>
                        <a:t>With parental consent, children aged 5 and over can participate in </a:t>
                      </a:r>
                      <a:r>
                        <a:rPr lang="en-GB" sz="1400" b="0" dirty="0">
                          <a:highlight>
                            <a:srgbClr val="FFFF00"/>
                          </a:highlight>
                          <a:latin typeface="Arial"/>
                          <a:ea typeface="Arial" panose="020B0604020202020204" pitchFamily="34" charset="0"/>
                          <a:cs typeface="Arial"/>
                        </a:rPr>
                        <a:t>daily testing for contacts of Covid-19</a:t>
                      </a:r>
                      <a:r>
                        <a:rPr lang="en-GB" sz="1400" b="0" baseline="0" dirty="0">
                          <a:solidFill>
                            <a:schemeClr val="tx1"/>
                          </a:solidFill>
                          <a:highlight>
                            <a:srgbClr val="FFFF00"/>
                          </a:highlight>
                          <a:latin typeface="Arial"/>
                          <a:cs typeface="Arial"/>
                        </a:rPr>
                        <a:t>. </a:t>
                      </a:r>
                    </a:p>
                    <a:p>
                      <a:pPr marL="0" indent="0" algn="l">
                        <a:buFont typeface="Arial" panose="020B0604020202020204" pitchFamily="34" charset="0"/>
                        <a:buNone/>
                      </a:pPr>
                      <a:endParaRPr lang="en-GB" sz="1400" b="0" baseline="0" dirty="0">
                        <a:solidFill>
                          <a:schemeClr val="tx1"/>
                        </a:solidFill>
                        <a:latin typeface="Arial"/>
                        <a:cs typeface="Arial"/>
                      </a:endParaRPr>
                    </a:p>
                  </a:txBody>
                  <a:tcPr>
                    <a:solidFill>
                      <a:schemeClr val="bg1"/>
                    </a:solidFill>
                  </a:tcPr>
                </a:tc>
                <a:extLst>
                  <a:ext uri="{0D108BD9-81ED-4DB2-BD59-A6C34878D82A}">
                    <a16:rowId xmlns:a16="http://schemas.microsoft.com/office/drawing/2014/main" val="3761801145"/>
                  </a:ext>
                </a:extLst>
              </a:tr>
              <a:tr h="505190">
                <a:tc>
                  <a:txBody>
                    <a:bodyPr/>
                    <a:lstStyle/>
                    <a:p>
                      <a:pPr algn="l"/>
                      <a:r>
                        <a:rPr lang="en-GB" sz="1400" b="1" dirty="0">
                          <a:solidFill>
                            <a:schemeClr val="tx1"/>
                          </a:solidFill>
                          <a:highlight>
                            <a:srgbClr val="FFFF00"/>
                          </a:highlight>
                          <a:latin typeface="Arial"/>
                          <a:cs typeface="Arial"/>
                        </a:rPr>
                        <a:t>Can children participate in </a:t>
                      </a:r>
                      <a:r>
                        <a:rPr lang="en-GB" sz="1400" b="1" dirty="0">
                          <a:highlight>
                            <a:srgbClr val="FFFF00"/>
                          </a:highlight>
                          <a:latin typeface="Arial"/>
                          <a:ea typeface="Arial" panose="020B0604020202020204" pitchFamily="34" charset="0"/>
                          <a:cs typeface="Arial"/>
                        </a:rPr>
                        <a:t>daily testing for contacts of Covid-19</a:t>
                      </a:r>
                      <a:r>
                        <a:rPr lang="en-GB" sz="1400" b="1" dirty="0">
                          <a:solidFill>
                            <a:schemeClr val="tx1"/>
                          </a:solidFill>
                          <a:highlight>
                            <a:srgbClr val="FFFF00"/>
                          </a:highlight>
                          <a:latin typeface="Arial"/>
                          <a:cs typeface="Arial"/>
                        </a:rPr>
                        <a:t>?</a:t>
                      </a:r>
                    </a:p>
                  </a:txBody>
                  <a:tcPr>
                    <a:solidFill>
                      <a:srgbClr val="9CC5D4"/>
                    </a:solidFill>
                  </a:tcPr>
                </a:tc>
                <a:tc>
                  <a:txBody>
                    <a:bodyPr/>
                    <a:lstStyle/>
                    <a:p>
                      <a:pPr marL="0" indent="0" algn="l">
                        <a:buFont typeface="Arial" panose="020B0604020202020204" pitchFamily="34" charset="0"/>
                        <a:buNone/>
                      </a:pPr>
                      <a:r>
                        <a:rPr lang="en-GB" sz="1400" dirty="0">
                          <a:highlight>
                            <a:srgbClr val="FFFF00"/>
                          </a:highlight>
                          <a:latin typeface="Arial"/>
                          <a:ea typeface="Arial" panose="020B0604020202020204" pitchFamily="34" charset="0"/>
                          <a:cs typeface="Arial"/>
                        </a:rPr>
                        <a:t>Daily testing for contacts of Covid-19 </a:t>
                      </a:r>
                      <a:r>
                        <a:rPr kumimoji="0" lang="en-GB" sz="1400" b="0" i="0" u="none" strike="noStrike" kern="1200" cap="none" spc="0" normalizeH="0" baseline="0" noProof="0" dirty="0">
                          <a:ln>
                            <a:noFill/>
                          </a:ln>
                          <a:solidFill>
                            <a:schemeClr val="tx1"/>
                          </a:solidFill>
                          <a:effectLst/>
                          <a:highlight>
                            <a:srgbClr val="FFFF00"/>
                          </a:highlight>
                          <a:uLnTx/>
                          <a:uFillTx/>
                          <a:latin typeface="Arial"/>
                          <a:ea typeface="+mn-ea"/>
                          <a:cs typeface="Arial"/>
                        </a:rPr>
                        <a:t>is available to children aged 5 and over. It is strongly encouraged for 12-18 year olds but left to the discretion of parents/guardians for under-12s.</a:t>
                      </a:r>
                    </a:p>
                    <a:p>
                      <a:pPr marL="0" indent="0" algn="l">
                        <a:buFont typeface="Arial" panose="020B0604020202020204" pitchFamily="34" charset="0"/>
                        <a:buNone/>
                      </a:pPr>
                      <a:endParaRPr kumimoji="0" lang="en-GB" sz="1400" b="0" i="0" u="none" strike="noStrike" kern="1200" cap="none" spc="0" normalizeH="0" baseline="0" noProof="0" dirty="0">
                        <a:ln>
                          <a:noFill/>
                        </a:ln>
                        <a:solidFill>
                          <a:prstClr val="black"/>
                        </a:solidFill>
                        <a:effectLst/>
                        <a:uLnTx/>
                        <a:uFillTx/>
                        <a:latin typeface="Arial"/>
                        <a:ea typeface="+mn-ea"/>
                        <a:cs typeface="Arial"/>
                      </a:endParaRPr>
                    </a:p>
                  </a:txBody>
                  <a:tcPr>
                    <a:solidFill>
                      <a:schemeClr val="bg1"/>
                    </a:solidFill>
                  </a:tcPr>
                </a:tc>
                <a:extLst>
                  <a:ext uri="{0D108BD9-81ED-4DB2-BD59-A6C34878D82A}">
                    <a16:rowId xmlns:a16="http://schemas.microsoft.com/office/drawing/2014/main" val="2959934557"/>
                  </a:ext>
                </a:extLst>
              </a:tr>
              <a:tr h="5051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a:ln>
                            <a:noFill/>
                          </a:ln>
                          <a:effectLst/>
                          <a:uLnTx/>
                          <a:uFillTx/>
                          <a:latin typeface="Arial"/>
                          <a:ea typeface="Calibri" panose="020F0502020204030204" pitchFamily="34" charset="0"/>
                          <a:cs typeface="Arial"/>
                        </a:rPr>
                        <a:t>I am fully vaccinated. Am I legally required to undertake </a:t>
                      </a:r>
                      <a:r>
                        <a:rPr lang="en-GB" sz="1400" b="1">
                          <a:latin typeface="Arial"/>
                          <a:ea typeface="Arial" panose="020B0604020202020204" pitchFamily="34" charset="0"/>
                          <a:cs typeface="Arial"/>
                        </a:rPr>
                        <a:t>daily testing for contacts of Covid-19</a:t>
                      </a:r>
                      <a:r>
                        <a:rPr kumimoji="0" lang="en-GB" sz="1400" b="1" i="0" u="none" strike="noStrike" kern="1200" cap="none" spc="0" normalizeH="0" baseline="0" noProof="0">
                          <a:ln>
                            <a:noFill/>
                          </a:ln>
                          <a:effectLst/>
                          <a:uLnTx/>
                          <a:uFillTx/>
                          <a:latin typeface="Arial"/>
                          <a:ea typeface="Calibri" panose="020F0502020204030204" pitchFamily="34" charset="0"/>
                          <a:cs typeface="Arial"/>
                        </a:rPr>
                        <a:t>?</a:t>
                      </a:r>
                      <a:endParaRPr lang="en-GB" sz="1400" b="1">
                        <a:effectLst/>
                        <a:latin typeface="Arial"/>
                        <a:ea typeface="Calibri" panose="020F0502020204030204" pitchFamily="34" charset="0"/>
                        <a:cs typeface="Arial"/>
                      </a:endParaRPr>
                    </a:p>
                  </a:txBody>
                  <a:tcPr>
                    <a:solidFill>
                      <a:srgbClr val="9CC5D4"/>
                    </a:solidFill>
                  </a:tcPr>
                </a:tc>
                <a:tc>
                  <a:txBody>
                    <a:bodyPr/>
                    <a:lstStyle/>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kumimoji="0" lang="en-GB" sz="1400" b="0" i="0" u="none" strike="noStrike" kern="1200" cap="none" spc="0" normalizeH="0" baseline="0" noProof="0">
                          <a:ln>
                            <a:noFill/>
                          </a:ln>
                          <a:effectLst/>
                          <a:uLnTx/>
                          <a:uFillTx/>
                          <a:latin typeface="Arial"/>
                          <a:ea typeface="+mn-ea"/>
                          <a:cs typeface="Arial"/>
                        </a:rPr>
                        <a:t>All fully vaccinated contacts who are eligible for daily testing for contacts of COVID-19 are only advised to test – they will have no legal requirements for self-isolation, this will not change whether they chose to test or not. </a:t>
                      </a:r>
                    </a:p>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endParaRPr kumimoji="0" lang="en-GB" sz="1400" b="0" i="0" u="none" strike="noStrike" kern="1200" cap="none" spc="0" normalizeH="0" baseline="0" noProof="0">
                        <a:ln>
                          <a:noFill/>
                        </a:ln>
                        <a:effectLst/>
                        <a:uLnTx/>
                        <a:uFillTx/>
                        <a:latin typeface="Arial"/>
                        <a:ea typeface="+mn-ea"/>
                        <a:cs typeface="Arial"/>
                      </a:endParaRPr>
                    </a:p>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kumimoji="0" lang="en-GB" sz="1400" b="0" i="0" u="none" strike="noStrike" kern="1200" cap="none" spc="0" normalizeH="0" baseline="0" noProof="0">
                          <a:ln>
                            <a:noFill/>
                          </a:ln>
                          <a:effectLst/>
                          <a:uLnTx/>
                          <a:uFillTx/>
                          <a:latin typeface="Arial"/>
                          <a:ea typeface="+mn-ea"/>
                          <a:cs typeface="Arial"/>
                        </a:rPr>
                        <a:t>All contacts whether they test or not should continue to follow national guidance as well as limit social contacts – especially around elderly and vulnerable people. </a:t>
                      </a:r>
                      <a:endParaRPr kumimoji="0" lang="en-GB" sz="1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a:txBody>
                  <a:tcPr>
                    <a:solidFill>
                      <a:schemeClr val="bg1"/>
                    </a:solidFill>
                  </a:tcPr>
                </a:tc>
                <a:extLst>
                  <a:ext uri="{0D108BD9-81ED-4DB2-BD59-A6C34878D82A}">
                    <a16:rowId xmlns:a16="http://schemas.microsoft.com/office/drawing/2014/main" val="2842257406"/>
                  </a:ext>
                </a:extLst>
              </a:tr>
              <a:tr h="505190">
                <a:tc>
                  <a:txBody>
                    <a:bodyPr/>
                    <a:lstStyle/>
                    <a:p>
                      <a:pPr marL="0" marR="0" lvl="0" indent="0" algn="l" rtl="0" eaLnBrk="1" fontAlgn="auto" latinLnBrk="0" hangingPunct="1">
                        <a:lnSpc>
                          <a:spcPct val="100000"/>
                        </a:lnSpc>
                        <a:spcBef>
                          <a:spcPts val="0"/>
                        </a:spcBef>
                        <a:spcAft>
                          <a:spcPts val="0"/>
                        </a:spcAft>
                        <a:buClrTx/>
                        <a:buSzTx/>
                        <a:buFontTx/>
                        <a:buNone/>
                      </a:pPr>
                      <a:r>
                        <a:rPr kumimoji="0" lang="en-GB" sz="1400" b="1" i="0" u="none" strike="noStrike" kern="1200" cap="none" spc="0" normalizeH="0" baseline="0" noProof="0">
                          <a:ln>
                            <a:noFill/>
                          </a:ln>
                          <a:effectLst/>
                          <a:uLnTx/>
                          <a:uFillTx/>
                          <a:latin typeface="Arial"/>
                          <a:ea typeface="+mn-ea"/>
                          <a:cs typeface="Arial"/>
                        </a:rPr>
                        <a:t>I am not fully vaccinated. Why can’t I undertake </a:t>
                      </a:r>
                      <a:r>
                        <a:rPr lang="en-GB" sz="1400" b="1">
                          <a:latin typeface="Arial"/>
                          <a:ea typeface="Arial" panose="020B0604020202020204" pitchFamily="34" charset="0"/>
                          <a:cs typeface="Arial"/>
                        </a:rPr>
                        <a:t>daily testing for contacts of Covid-19 </a:t>
                      </a:r>
                      <a:r>
                        <a:rPr kumimoji="0" lang="en-GB" sz="1400" b="1" i="0" u="none" strike="noStrike" kern="1200" cap="none" spc="0" normalizeH="0" baseline="0" noProof="0">
                          <a:ln>
                            <a:noFill/>
                          </a:ln>
                          <a:effectLst/>
                          <a:uLnTx/>
                          <a:uFillTx/>
                          <a:latin typeface="Arial"/>
                          <a:ea typeface="+mn-ea"/>
                          <a:cs typeface="Arial"/>
                        </a:rPr>
                        <a:t>instead of self-isolation?</a:t>
                      </a:r>
                      <a:r>
                        <a:rPr lang="en-GB" sz="1400" b="1" i="0" u="none" strike="noStrike" kern="1200" cap="none" spc="0" normalizeH="0" baseline="0" noProof="0">
                          <a:ln>
                            <a:noFill/>
                          </a:ln>
                          <a:effectLst/>
                          <a:uLnTx/>
                          <a:uFillTx/>
                          <a:latin typeface="Arial"/>
                          <a:ea typeface="+mn-ea"/>
                          <a:cs typeface="Arial"/>
                        </a:rPr>
                        <a:t> </a:t>
                      </a:r>
                      <a:endParaRPr kumimoji="0" lang="en-GB" sz="14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a:p>
                      <a:pPr algn="l"/>
                      <a:endParaRPr lang="en-GB" sz="1400">
                        <a:effectLst/>
                        <a:latin typeface="Arial" panose="020B0604020202020204" pitchFamily="34" charset="0"/>
                        <a:ea typeface="Calibri" panose="020F0502020204030204" pitchFamily="34" charset="0"/>
                        <a:cs typeface="Arial" panose="020B0604020202020204" pitchFamily="34" charset="0"/>
                      </a:endParaRPr>
                    </a:p>
                  </a:txBody>
                  <a:tcPr>
                    <a:solidFill>
                      <a:srgbClr val="9CC5D4"/>
                    </a:solidFill>
                  </a:tcPr>
                </a:tc>
                <a:tc>
                  <a:txBody>
                    <a:bodyPr/>
                    <a:lstStyle/>
                    <a:p>
                      <a:pPr marL="0" marR="0" lvl="0" indent="0" algn="l">
                        <a:lnSpc>
                          <a:spcPct val="100000"/>
                        </a:lnSpc>
                        <a:spcBef>
                          <a:spcPts val="0"/>
                        </a:spcBef>
                        <a:spcAft>
                          <a:spcPts val="0"/>
                        </a:spcAft>
                        <a:buNone/>
                      </a:pPr>
                      <a:r>
                        <a:rPr lang="en-GB" sz="1400" b="0" i="0" u="none" strike="noStrike" kern="1200" cap="none" spc="0" normalizeH="0" baseline="0" noProof="0" dirty="0">
                          <a:ln>
                            <a:noFill/>
                          </a:ln>
                          <a:solidFill>
                            <a:schemeClr val="tx1"/>
                          </a:solidFill>
                          <a:effectLst/>
                          <a:uLnTx/>
                          <a:uFillTx/>
                          <a:latin typeface="Arial"/>
                        </a:rPr>
                        <a:t>Only fully vaccinated contacts of a positive case are exempt from isolation and can participate in </a:t>
                      </a:r>
                      <a:r>
                        <a:rPr lang="en-GB" sz="1400" dirty="0">
                          <a:latin typeface="Arial"/>
                          <a:ea typeface="Arial" panose="020B0604020202020204" pitchFamily="34" charset="0"/>
                          <a:cs typeface="Arial"/>
                        </a:rPr>
                        <a:t>daily testing for contacts of Covid-19.</a:t>
                      </a:r>
                    </a:p>
                    <a:p>
                      <a:pPr marL="0" marR="0" lvl="0" indent="0" algn="l">
                        <a:lnSpc>
                          <a:spcPct val="100000"/>
                        </a:lnSpc>
                        <a:spcBef>
                          <a:spcPts val="0"/>
                        </a:spcBef>
                        <a:spcAft>
                          <a:spcPts val="0"/>
                        </a:spcAft>
                        <a:buNone/>
                      </a:pPr>
                      <a:endParaRPr lang="en-GB" sz="1400" b="0" i="0" u="none" strike="noStrike" kern="1200" cap="none" spc="0" normalizeH="0" baseline="0" noProof="0" dirty="0">
                        <a:ln>
                          <a:noFill/>
                        </a:ln>
                        <a:solidFill>
                          <a:schemeClr val="tx1"/>
                        </a:solidFill>
                        <a:effectLst/>
                        <a:uLnTx/>
                        <a:uFillTx/>
                        <a:latin typeface="Arial"/>
                        <a:ea typeface="+mn-ea"/>
                        <a:cs typeface="Arial"/>
                      </a:endParaRPr>
                    </a:p>
                    <a:p>
                      <a:pPr marL="0" marR="0" lvl="0" indent="0" algn="l">
                        <a:lnSpc>
                          <a:spcPct val="100000"/>
                        </a:lnSpc>
                        <a:spcBef>
                          <a:spcPts val="0"/>
                        </a:spcBef>
                        <a:spcAft>
                          <a:spcPts val="0"/>
                        </a:spcAft>
                        <a:buClrTx/>
                        <a:buSzTx/>
                        <a:buFont typeface="Arial" panose="020B0604020202020204" pitchFamily="34" charset="0"/>
                        <a:buNone/>
                      </a:pPr>
                      <a:r>
                        <a:rPr kumimoji="0" lang="en-GB" sz="1400" b="0" i="0" u="none" strike="noStrike" kern="1200" cap="none" spc="0" normalizeH="0" baseline="0" noProof="0" dirty="0">
                          <a:ln>
                            <a:noFill/>
                          </a:ln>
                          <a:solidFill>
                            <a:schemeClr val="tx1"/>
                          </a:solidFill>
                          <a:effectLst/>
                          <a:uLnTx/>
                          <a:uFillTx/>
                          <a:latin typeface="Arial"/>
                          <a:ea typeface="+mn-ea"/>
                          <a:cs typeface="Arial"/>
                        </a:rPr>
                        <a:t>Unvaccinated close contacts are legally required to isolate for 10 days from the contact with the positive case, unless they are part of an approved Workplace Daily Contact Testing scheme.</a:t>
                      </a:r>
                    </a:p>
                    <a:p>
                      <a:pPr marL="0" marR="0" lvl="0" indent="0" algn="l">
                        <a:lnSpc>
                          <a:spcPct val="100000"/>
                        </a:lnSpc>
                        <a:spcBef>
                          <a:spcPts val="0"/>
                        </a:spcBef>
                        <a:spcAft>
                          <a:spcPts val="0"/>
                        </a:spcAft>
                        <a:buClrTx/>
                        <a:buSzTx/>
                        <a:buFont typeface="Arial" panose="020B0604020202020204" pitchFamily="34" charset="0"/>
                        <a:buNone/>
                      </a:pPr>
                      <a:endParaRPr lang="en-GB" sz="1400" b="0" i="0" u="none" strike="noStrike" kern="1200" cap="none" spc="0" normalizeH="0" baseline="0" noProof="0" dirty="0">
                        <a:ln>
                          <a:noFill/>
                        </a:ln>
                        <a:solidFill>
                          <a:schemeClr val="tx1"/>
                        </a:solidFill>
                        <a:effectLst/>
                        <a:uLnTx/>
                        <a:uFillTx/>
                        <a:latin typeface="Arial"/>
                        <a:ea typeface="+mn-ea"/>
                        <a:cs typeface="Arial"/>
                      </a:endParaRPr>
                    </a:p>
                    <a:p>
                      <a:pPr marL="0" marR="0" lvl="0" indent="0" algn="l">
                        <a:lnSpc>
                          <a:spcPct val="100000"/>
                        </a:lnSpc>
                        <a:spcBef>
                          <a:spcPts val="0"/>
                        </a:spcBef>
                        <a:spcAft>
                          <a:spcPts val="0"/>
                        </a:spcAft>
                        <a:buClrTx/>
                        <a:buSzTx/>
                        <a:buFont typeface="Arial" panose="020B0604020202020204" pitchFamily="34" charset="0"/>
                        <a:buNone/>
                      </a:pPr>
                      <a:endParaRPr lang="en-GB" sz="1400" b="0" i="0" u="none" strike="noStrike" kern="1200" cap="none" spc="0" normalizeH="0" baseline="0" noProof="0" dirty="0">
                        <a:ln>
                          <a:noFill/>
                        </a:ln>
                        <a:solidFill>
                          <a:schemeClr val="tx1"/>
                        </a:solidFill>
                        <a:effectLst/>
                        <a:uLnTx/>
                        <a:uFillTx/>
                        <a:latin typeface="Arial"/>
                        <a:ea typeface="+mn-ea"/>
                        <a:cs typeface="Arial"/>
                      </a:endParaRPr>
                    </a:p>
                  </a:txBody>
                  <a:tcPr>
                    <a:solidFill>
                      <a:schemeClr val="bg1"/>
                    </a:solidFill>
                  </a:tcPr>
                </a:tc>
                <a:extLst>
                  <a:ext uri="{0D108BD9-81ED-4DB2-BD59-A6C34878D82A}">
                    <a16:rowId xmlns:a16="http://schemas.microsoft.com/office/drawing/2014/main" val="2207015775"/>
                  </a:ext>
                </a:extLst>
              </a:tr>
            </a:tbl>
          </a:graphicData>
        </a:graphic>
      </p:graphicFrame>
    </p:spTree>
    <p:extLst>
      <p:ext uri="{BB962C8B-B14F-4D97-AF65-F5344CB8AC3E}">
        <p14:creationId xmlns:p14="http://schemas.microsoft.com/office/powerpoint/2010/main" val="3651202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4E6D4-8959-4902-A212-5FFF21A745E0}"/>
              </a:ext>
            </a:extLst>
          </p:cNvPr>
          <p:cNvSpPr>
            <a:spLocks noGrp="1"/>
          </p:cNvSpPr>
          <p:nvPr>
            <p:ph type="title"/>
          </p:nvPr>
        </p:nvSpPr>
        <p:spPr>
          <a:xfrm>
            <a:off x="330206" y="395984"/>
            <a:ext cx="10515600" cy="662795"/>
          </a:xfrm>
        </p:spPr>
        <p:txBody>
          <a:bodyPr>
            <a:normAutofit/>
          </a:bodyPr>
          <a:lstStyle/>
          <a:p>
            <a:r>
              <a:rPr lang="en-GB" sz="2400" b="1">
                <a:solidFill>
                  <a:prstClr val="white"/>
                </a:solidFill>
              </a:rPr>
              <a:t>Daily Testing for Contacts of Covid-19</a:t>
            </a:r>
            <a:endParaRPr lang="en-GB" sz="2400" b="1"/>
          </a:p>
        </p:txBody>
      </p:sp>
      <p:sp>
        <p:nvSpPr>
          <p:cNvPr id="5" name="Slide Number Placeholder 4">
            <a:extLst>
              <a:ext uri="{FF2B5EF4-FFF2-40B4-BE49-F238E27FC236}">
                <a16:creationId xmlns:a16="http://schemas.microsoft.com/office/drawing/2014/main" id="{0F2C2CE3-037B-4C91-A12F-360BFCD6D729}"/>
              </a:ext>
            </a:extLst>
          </p:cNvPr>
          <p:cNvSpPr>
            <a:spLocks noGrp="1"/>
          </p:cNvSpPr>
          <p:nvPr>
            <p:ph type="sldNum" sz="quarter" idx="11"/>
          </p:nvPr>
        </p:nvSpPr>
        <p:spPr/>
        <p:txBody>
          <a:bodyPr/>
          <a:lstStyle/>
          <a:p>
            <a:fld id="{344369E4-5DE7-46E5-874E-4FD437973785}" type="slidenum">
              <a:rPr lang="en-GB" smtClean="0"/>
              <a:pPr/>
              <a:t>6</a:t>
            </a:fld>
            <a:endParaRPr lang="en-GB" sz="1400"/>
          </a:p>
        </p:txBody>
      </p:sp>
      <p:graphicFrame>
        <p:nvGraphicFramePr>
          <p:cNvPr id="3" name="Table 5">
            <a:extLst>
              <a:ext uri="{FF2B5EF4-FFF2-40B4-BE49-F238E27FC236}">
                <a16:creationId xmlns:a16="http://schemas.microsoft.com/office/drawing/2014/main" id="{BF4D5FF5-0FD9-4F40-8539-5F314043E357}"/>
              </a:ext>
            </a:extLst>
          </p:cNvPr>
          <p:cNvGraphicFramePr>
            <a:graphicFrameLocks noGrp="1"/>
          </p:cNvGraphicFramePr>
          <p:nvPr>
            <p:extLst>
              <p:ext uri="{D42A27DB-BD31-4B8C-83A1-F6EECF244321}">
                <p14:modId xmlns:p14="http://schemas.microsoft.com/office/powerpoint/2010/main" val="81205982"/>
              </p:ext>
            </p:extLst>
          </p:nvPr>
        </p:nvGraphicFramePr>
        <p:xfrm>
          <a:off x="0" y="1415480"/>
          <a:ext cx="11775044" cy="5018342"/>
        </p:xfrm>
        <a:graphic>
          <a:graphicData uri="http://schemas.openxmlformats.org/drawingml/2006/table">
            <a:tbl>
              <a:tblPr firstRow="1" bandRow="1">
                <a:tableStyleId>{D7AC3CCA-C797-4891-BE02-D94E43425B78}</a:tableStyleId>
              </a:tblPr>
              <a:tblGrid>
                <a:gridCol w="3642272">
                  <a:extLst>
                    <a:ext uri="{9D8B030D-6E8A-4147-A177-3AD203B41FA5}">
                      <a16:colId xmlns:a16="http://schemas.microsoft.com/office/drawing/2014/main" val="1704814036"/>
                    </a:ext>
                  </a:extLst>
                </a:gridCol>
                <a:gridCol w="8132772">
                  <a:extLst>
                    <a:ext uri="{9D8B030D-6E8A-4147-A177-3AD203B41FA5}">
                      <a16:colId xmlns:a16="http://schemas.microsoft.com/office/drawing/2014/main" val="3295459330"/>
                    </a:ext>
                  </a:extLst>
                </a:gridCol>
              </a:tblGrid>
              <a:tr h="6308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solidFill>
                          <a:effectLst/>
                          <a:highlight>
                            <a:srgbClr val="FFFF00"/>
                          </a:highlight>
                          <a:uLnTx/>
                          <a:uFillTx/>
                          <a:latin typeface="Arial"/>
                          <a:ea typeface="Calibri" panose="020F0502020204030204" pitchFamily="34" charset="0"/>
                          <a:cs typeface="Arial"/>
                        </a:rPr>
                        <a:t>What is the definition of fully vaccinated?</a:t>
                      </a:r>
                    </a:p>
                    <a:p>
                      <a:pPr algn="l"/>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a:solidFill>
                      <a:srgbClr val="9CC5D4"/>
                    </a:solidFill>
                  </a:tcPr>
                </a:tc>
                <a:tc>
                  <a:txBody>
                    <a:bodyPr/>
                    <a:lstStyle/>
                    <a:p>
                      <a:pPr>
                        <a:lnSpc>
                          <a:spcPct val="107000"/>
                        </a:lnSpc>
                        <a:spcAft>
                          <a:spcPts val="800"/>
                        </a:spcAft>
                      </a:pPr>
                      <a:r>
                        <a:rPr lang="en-GB" sz="1400" b="0" dirty="0">
                          <a:effectLst/>
                          <a:highlight>
                            <a:srgbClr val="FFFF00"/>
                          </a:highlight>
                          <a:latin typeface="Arial" panose="020B0604020202020204" pitchFamily="34" charset="0"/>
                          <a:ea typeface="Calibri" panose="020F0502020204030204" pitchFamily="34" charset="0"/>
                          <a:cs typeface="Arial" panose="020B0604020202020204" pitchFamily="34" charset="0"/>
                        </a:rPr>
                        <a:t>‘Fully vaccinated’ </a:t>
                      </a:r>
                      <a:r>
                        <a:rPr lang="en-GB" sz="1400" b="0" dirty="0">
                          <a:effectLst/>
                          <a:latin typeface="Arial" panose="020B0604020202020204" pitchFamily="34" charset="0"/>
                          <a:ea typeface="Calibri" panose="020F0502020204030204" pitchFamily="34" charset="0"/>
                          <a:cs typeface="Arial" panose="020B0604020202020204" pitchFamily="34" charset="0"/>
                        </a:rPr>
                        <a:t>is defined as having received full course of an MHRA approved vaccination, with 14 days having elapsed since the final dose (see FAQs for definition of a full course, by vaccine type). You are also considered fully vaccinated if:</a:t>
                      </a:r>
                    </a:p>
                    <a:p>
                      <a:pPr marL="285750" indent="-285750">
                        <a:lnSpc>
                          <a:spcPct val="100000"/>
                        </a:lnSpc>
                        <a:spcAft>
                          <a:spcPts val="800"/>
                        </a:spcAft>
                        <a:buFont typeface="Arial" panose="020B0604020202020204" pitchFamily="34" charset="0"/>
                        <a:buChar char="•"/>
                      </a:pPr>
                      <a:r>
                        <a:rPr lang="en-GB" sz="1400" b="0" dirty="0">
                          <a:effectLst/>
                          <a:highlight>
                            <a:srgbClr val="FFFF00"/>
                          </a:highlight>
                          <a:latin typeface="Arial" panose="020B0604020202020204" pitchFamily="34" charset="0"/>
                          <a:ea typeface="Calibri" panose="020F0502020204030204" pitchFamily="34" charset="0"/>
                          <a:cs typeface="Arial" panose="020B0604020202020204" pitchFamily="34" charset="0"/>
                        </a:rPr>
                        <a:t>You are under 18 years and 6 months.</a:t>
                      </a:r>
                    </a:p>
                    <a:p>
                      <a:pPr marL="285750" indent="-285750">
                        <a:lnSpc>
                          <a:spcPct val="100000"/>
                        </a:lnSpc>
                        <a:spcAft>
                          <a:spcPts val="800"/>
                        </a:spcAft>
                        <a:buFont typeface="Arial" panose="020B0604020202020204" pitchFamily="34" charset="0"/>
                        <a:buChar char="•"/>
                      </a:pPr>
                      <a:r>
                        <a:rPr lang="en-GB" sz="1400" b="0" dirty="0">
                          <a:effectLst/>
                          <a:latin typeface="Arial" panose="020B0604020202020204" pitchFamily="34" charset="0"/>
                          <a:ea typeface="Calibri" panose="020F0502020204030204" pitchFamily="34" charset="0"/>
                          <a:cs typeface="Arial" panose="020B0604020202020204" pitchFamily="34" charset="0"/>
                        </a:rPr>
                        <a:t>You are taking part or have taken part in an MHRA approved Covid-19 vaccine clinical trial.</a:t>
                      </a:r>
                    </a:p>
                    <a:p>
                      <a:pPr marL="285750" indent="-285750">
                        <a:lnSpc>
                          <a:spcPct val="100000"/>
                        </a:lnSpc>
                        <a:spcAft>
                          <a:spcPts val="800"/>
                        </a:spcAft>
                        <a:buFont typeface="Arial" panose="020B0604020202020204" pitchFamily="34" charset="0"/>
                        <a:buChar char="•"/>
                      </a:pPr>
                      <a:r>
                        <a:rPr lang="en-GB" sz="1400" b="0" dirty="0">
                          <a:effectLst/>
                          <a:latin typeface="Arial" panose="020B0604020202020204" pitchFamily="34" charset="0"/>
                          <a:ea typeface="Calibri" panose="020F0502020204030204" pitchFamily="34" charset="0"/>
                          <a:cs typeface="Arial" panose="020B0604020202020204" pitchFamily="34" charset="0"/>
                        </a:rPr>
                        <a:t>You are unable to be vaccinated for medical reasons.</a:t>
                      </a:r>
                    </a:p>
                  </a:txBody>
                  <a:tcPr>
                    <a:solidFill>
                      <a:schemeClr val="bg1"/>
                    </a:solidFill>
                  </a:tcPr>
                </a:tc>
                <a:extLst>
                  <a:ext uri="{0D108BD9-81ED-4DB2-BD59-A6C34878D82A}">
                    <a16:rowId xmlns:a16="http://schemas.microsoft.com/office/drawing/2014/main" val="466852635"/>
                  </a:ext>
                </a:extLst>
              </a:tr>
              <a:tr h="505190">
                <a:tc>
                  <a:txBody>
                    <a:bodyPr/>
                    <a:lstStyle/>
                    <a:p>
                      <a:pPr>
                        <a:lnSpc>
                          <a:spcPct val="107000"/>
                        </a:lnSpc>
                        <a:spcAft>
                          <a:spcPts val="800"/>
                        </a:spcAft>
                      </a:pPr>
                      <a:r>
                        <a:rPr lang="en-GB" sz="1400" b="1" i="0" u="none" dirty="0">
                          <a:effectLst/>
                          <a:latin typeface="Arial"/>
                          <a:ea typeface="Calibri" panose="020F0502020204030204" pitchFamily="34" charset="0"/>
                          <a:cs typeface="Arial"/>
                        </a:rPr>
                        <a:t>If I am eligible for </a:t>
                      </a:r>
                      <a:r>
                        <a:rPr lang="en-GB" sz="1400" b="1" dirty="0">
                          <a:latin typeface="Arial"/>
                          <a:ea typeface="Arial" panose="020B0604020202020204" pitchFamily="34" charset="0"/>
                          <a:cs typeface="Arial"/>
                        </a:rPr>
                        <a:t>daily testing for contacts of Covid-19 </a:t>
                      </a:r>
                      <a:r>
                        <a:rPr lang="en-GB" sz="1400" b="1" i="0" u="none" dirty="0">
                          <a:effectLst/>
                          <a:latin typeface="Arial"/>
                          <a:ea typeface="Calibri" panose="020F0502020204030204" pitchFamily="34" charset="0"/>
                          <a:cs typeface="Arial"/>
                        </a:rPr>
                        <a:t>, </a:t>
                      </a:r>
                      <a:r>
                        <a:rPr lang="en-GB" sz="1400" b="1" i="0" u="none" dirty="0">
                          <a:effectLst/>
                          <a:highlight>
                            <a:srgbClr val="FFFF00"/>
                          </a:highlight>
                          <a:latin typeface="Arial"/>
                          <a:ea typeface="Calibri" panose="020F0502020204030204" pitchFamily="34" charset="0"/>
                          <a:cs typeface="Arial"/>
                        </a:rPr>
                        <a:t>where can I access LFD tests?</a:t>
                      </a:r>
                    </a:p>
                    <a:p>
                      <a:pPr algn="l"/>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a:solidFill>
                      <a:srgbClr val="9CC5D4"/>
                    </a:solidFill>
                  </a:tcPr>
                </a:tc>
                <a:tc>
                  <a:txBody>
                    <a:bodyPr/>
                    <a:lstStyle/>
                    <a:p>
                      <a:pPr>
                        <a:lnSpc>
                          <a:spcPct val="107000"/>
                        </a:lnSpc>
                        <a:spcAft>
                          <a:spcPts val="800"/>
                        </a:spcAft>
                      </a:pPr>
                      <a:r>
                        <a:rPr lang="en-GB" sz="1400" b="0" dirty="0">
                          <a:effectLst/>
                          <a:latin typeface="Arial" panose="020B0604020202020204" pitchFamily="34" charset="0"/>
                          <a:ea typeface="Calibri" panose="020F0502020204030204" pitchFamily="34" charset="0"/>
                          <a:cs typeface="Arial" panose="020B0604020202020204" pitchFamily="34" charset="0"/>
                        </a:rPr>
                        <a:t>If you are eligible for </a:t>
                      </a:r>
                      <a:r>
                        <a:rPr lang="en-GB" sz="1400" dirty="0">
                          <a:latin typeface="Arial" panose="020B0604020202020204" pitchFamily="34" charset="0"/>
                          <a:ea typeface="Arial" panose="020B0604020202020204" pitchFamily="34" charset="0"/>
                          <a:cs typeface="Arial" panose="020B0604020202020204" pitchFamily="34" charset="0"/>
                        </a:rPr>
                        <a:t>daily testing for contacts of Covid-19</a:t>
                      </a:r>
                      <a:r>
                        <a:rPr lang="en-GB" sz="1400" b="0" dirty="0">
                          <a:effectLst/>
                          <a:latin typeface="Arial" panose="020B0604020202020204" pitchFamily="34" charset="0"/>
                          <a:ea typeface="Calibri" panose="020F0502020204030204" pitchFamily="34" charset="0"/>
                          <a:cs typeface="Arial" panose="020B0604020202020204" pitchFamily="34" charset="0"/>
                        </a:rPr>
                        <a:t>, you can access test kits:</a:t>
                      </a:r>
                    </a:p>
                    <a:p>
                      <a:pPr marL="342900" lvl="0" indent="-342900">
                        <a:lnSpc>
                          <a:spcPct val="107000"/>
                        </a:lnSpc>
                        <a:spcAft>
                          <a:spcPts val="800"/>
                        </a:spcAft>
                        <a:buFont typeface="+mj-lt"/>
                        <a:buAutoNum type="arabicPeriod"/>
                      </a:pPr>
                      <a:r>
                        <a:rPr lang="en-GB" sz="1400" b="0" dirty="0">
                          <a:effectLst/>
                          <a:latin typeface="Arial" panose="020B0604020202020204" pitchFamily="34" charset="0"/>
                          <a:ea typeface="Calibri" panose="020F0502020204030204" pitchFamily="34" charset="0"/>
                          <a:cs typeface="Arial" panose="020B0604020202020204" pitchFamily="34" charset="0"/>
                        </a:rPr>
                        <a:t>Use any unused stocks of LFDs that you have at home </a:t>
                      </a:r>
                    </a:p>
                    <a:p>
                      <a:pPr marL="342900" lvl="0" indent="-342900">
                        <a:lnSpc>
                          <a:spcPct val="107000"/>
                        </a:lnSpc>
                        <a:spcAft>
                          <a:spcPts val="800"/>
                        </a:spcAft>
                        <a:buFont typeface="+mj-lt"/>
                        <a:buAutoNum type="arabicPeriod"/>
                      </a:pPr>
                      <a:r>
                        <a:rPr lang="en-GB" sz="1400" b="0" dirty="0">
                          <a:effectLst/>
                          <a:highlight>
                            <a:srgbClr val="FFFF00"/>
                          </a:highlight>
                          <a:latin typeface="Arial" panose="020B0604020202020204" pitchFamily="34" charset="0"/>
                          <a:ea typeface="Calibri" panose="020F0502020204030204" pitchFamily="34" charset="0"/>
                          <a:cs typeface="Arial" panose="020B0604020202020204" pitchFamily="34" charset="0"/>
                        </a:rPr>
                        <a:t>From school/university if you already obtain test kits from here </a:t>
                      </a:r>
                    </a:p>
                    <a:p>
                      <a:pPr marL="342900" lvl="0" indent="-342900">
                        <a:lnSpc>
                          <a:spcPct val="107000"/>
                        </a:lnSpc>
                        <a:spcAft>
                          <a:spcPts val="800"/>
                        </a:spcAft>
                        <a:buFont typeface="+mj-lt"/>
                        <a:buAutoNum type="arabicPeriod"/>
                        <a:tabLst>
                          <a:tab pos="457200" algn="l"/>
                        </a:tabLst>
                      </a:pPr>
                      <a:r>
                        <a:rPr lang="en-GB" sz="1400" b="0" dirty="0">
                          <a:effectLst/>
                          <a:latin typeface="Arial" panose="020B0604020202020204" pitchFamily="34" charset="0"/>
                          <a:ea typeface="Calibri" panose="020F0502020204030204" pitchFamily="34" charset="0"/>
                          <a:cs typeface="Arial" panose="020B0604020202020204" pitchFamily="34" charset="0"/>
                        </a:rPr>
                        <a:t>From pharmacies: </a:t>
                      </a:r>
                      <a:r>
                        <a:rPr lang="en-GB" sz="1400" b="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Rapid lateral flow coronavirus (COVID-19) tests - NHS (www.nhs.uk)</a:t>
                      </a:r>
                      <a:endParaRPr lang="en-GB" sz="1400" b="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mj-lt"/>
                        <a:buAutoNum type="arabicPeriod"/>
                      </a:pPr>
                      <a:r>
                        <a:rPr lang="en-GB" sz="1400" b="0" dirty="0">
                          <a:effectLst/>
                          <a:latin typeface="Arial" panose="020B0604020202020204" pitchFamily="34" charset="0"/>
                          <a:ea typeface="Calibri" panose="020F0502020204030204" pitchFamily="34" charset="0"/>
                          <a:cs typeface="Arial" panose="020B0604020202020204" pitchFamily="34" charset="0"/>
                        </a:rPr>
                        <a:t>From community testing sites</a:t>
                      </a:r>
                    </a:p>
                    <a:p>
                      <a:pPr marL="342900" lvl="0" indent="-342900">
                        <a:lnSpc>
                          <a:spcPct val="107000"/>
                        </a:lnSpc>
                        <a:spcAft>
                          <a:spcPts val="800"/>
                        </a:spcAft>
                        <a:buFont typeface="+mj-lt"/>
                        <a:buAutoNum type="arabicPeriod"/>
                      </a:pPr>
                      <a:r>
                        <a:rPr lang="en-GB" sz="1400" b="0" dirty="0">
                          <a:effectLst/>
                          <a:latin typeface="Arial" panose="020B0604020202020204" pitchFamily="34" charset="0"/>
                          <a:ea typeface="Calibri" panose="020F0502020204030204" pitchFamily="34" charset="0"/>
                          <a:cs typeface="Arial" panose="020B0604020202020204" pitchFamily="34" charset="0"/>
                        </a:rPr>
                        <a:t>From the gov.uk home order channel: </a:t>
                      </a:r>
                      <a:r>
                        <a:rPr lang="en-GB" sz="1400" b="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Order coronavirus (COVID-19) rapid lateral flow tests - GOV.UK (www.gov.uk)</a:t>
                      </a:r>
                      <a:endParaRPr lang="en-GB" sz="1400" b="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400" b="0" dirty="0">
                          <a:effectLst/>
                          <a:latin typeface="Arial" panose="020B0604020202020204" pitchFamily="34" charset="0"/>
                          <a:ea typeface="Calibri" panose="020F0502020204030204" pitchFamily="34" charset="0"/>
                          <a:cs typeface="Arial" panose="020B0604020202020204" pitchFamily="34" charset="0"/>
                        </a:rPr>
                        <a:t>Participants can contact 119 if they need support ordering/accessing test kits and for language support if English is not their first language. </a:t>
                      </a:r>
                    </a:p>
                    <a:p>
                      <a:pPr>
                        <a:lnSpc>
                          <a:spcPct val="107000"/>
                        </a:lnSpc>
                        <a:spcAft>
                          <a:spcPts val="800"/>
                        </a:spcAft>
                      </a:pPr>
                      <a:r>
                        <a:rPr lang="en-GB" sz="1400" b="1" i="0" kern="1200" dirty="0">
                          <a:solidFill>
                            <a:schemeClr val="dk1"/>
                          </a:solidFill>
                          <a:effectLst/>
                          <a:latin typeface="Arial" panose="020B0604020202020204" pitchFamily="34" charset="0"/>
                          <a:ea typeface="+mn-ea"/>
                          <a:cs typeface="Arial" panose="020B0604020202020204" pitchFamily="34" charset="0"/>
                        </a:rPr>
                        <a:t>We ask that you do not stockpile tests, please only hold keep what you would need for one round of seven days testing for each member of your household. </a:t>
                      </a:r>
                      <a:endParaRPr lang="en-GB" sz="1400" b="0" dirty="0">
                        <a:effectLst/>
                        <a:latin typeface="Arial" panose="020B0604020202020204" pitchFamily="34" charset="0"/>
                        <a:ea typeface="Calibri" panose="020F050202020403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val="1278585762"/>
                  </a:ext>
                </a:extLst>
              </a:tr>
            </a:tbl>
          </a:graphicData>
        </a:graphic>
      </p:graphicFrame>
    </p:spTree>
    <p:extLst>
      <p:ext uri="{BB962C8B-B14F-4D97-AF65-F5344CB8AC3E}">
        <p14:creationId xmlns:p14="http://schemas.microsoft.com/office/powerpoint/2010/main" val="844778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4E6D4-8959-4902-A212-5FFF21A745E0}"/>
              </a:ext>
            </a:extLst>
          </p:cNvPr>
          <p:cNvSpPr>
            <a:spLocks noGrp="1"/>
          </p:cNvSpPr>
          <p:nvPr>
            <p:ph type="title"/>
          </p:nvPr>
        </p:nvSpPr>
        <p:spPr>
          <a:xfrm>
            <a:off x="330206" y="395984"/>
            <a:ext cx="10515600" cy="662795"/>
          </a:xfrm>
        </p:spPr>
        <p:txBody>
          <a:bodyPr>
            <a:normAutofit/>
          </a:bodyPr>
          <a:lstStyle/>
          <a:p>
            <a:r>
              <a:rPr lang="en-GB" sz="2400" b="1">
                <a:solidFill>
                  <a:prstClr val="white"/>
                </a:solidFill>
              </a:rPr>
              <a:t>Daily Testing for Contacts of Covid-19</a:t>
            </a:r>
            <a:endParaRPr lang="en-GB" sz="2400" b="1"/>
          </a:p>
        </p:txBody>
      </p:sp>
      <p:sp>
        <p:nvSpPr>
          <p:cNvPr id="5" name="Slide Number Placeholder 4">
            <a:extLst>
              <a:ext uri="{FF2B5EF4-FFF2-40B4-BE49-F238E27FC236}">
                <a16:creationId xmlns:a16="http://schemas.microsoft.com/office/drawing/2014/main" id="{0F2C2CE3-037B-4C91-A12F-360BFCD6D729}"/>
              </a:ext>
            </a:extLst>
          </p:cNvPr>
          <p:cNvSpPr>
            <a:spLocks noGrp="1"/>
          </p:cNvSpPr>
          <p:nvPr>
            <p:ph type="sldNum" sz="quarter" idx="11"/>
          </p:nvPr>
        </p:nvSpPr>
        <p:spPr/>
        <p:txBody>
          <a:bodyPr/>
          <a:lstStyle/>
          <a:p>
            <a:fld id="{344369E4-5DE7-46E5-874E-4FD437973785}" type="slidenum">
              <a:rPr lang="en-GB" smtClean="0"/>
              <a:pPr/>
              <a:t>7</a:t>
            </a:fld>
            <a:endParaRPr lang="en-GB" sz="1400"/>
          </a:p>
        </p:txBody>
      </p:sp>
      <p:graphicFrame>
        <p:nvGraphicFramePr>
          <p:cNvPr id="3" name="Table 5">
            <a:extLst>
              <a:ext uri="{FF2B5EF4-FFF2-40B4-BE49-F238E27FC236}">
                <a16:creationId xmlns:a16="http://schemas.microsoft.com/office/drawing/2014/main" id="{BF4D5FF5-0FD9-4F40-8539-5F314043E357}"/>
              </a:ext>
            </a:extLst>
          </p:cNvPr>
          <p:cNvGraphicFramePr>
            <a:graphicFrameLocks noGrp="1"/>
          </p:cNvGraphicFramePr>
          <p:nvPr>
            <p:extLst>
              <p:ext uri="{D42A27DB-BD31-4B8C-83A1-F6EECF244321}">
                <p14:modId xmlns:p14="http://schemas.microsoft.com/office/powerpoint/2010/main" val="2652885712"/>
              </p:ext>
            </p:extLst>
          </p:nvPr>
        </p:nvGraphicFramePr>
        <p:xfrm>
          <a:off x="130629" y="1490380"/>
          <a:ext cx="11775044" cy="4850639"/>
        </p:xfrm>
        <a:graphic>
          <a:graphicData uri="http://schemas.openxmlformats.org/drawingml/2006/table">
            <a:tbl>
              <a:tblPr firstRow="1" bandRow="1">
                <a:tableStyleId>{D7AC3CCA-C797-4891-BE02-D94E43425B78}</a:tableStyleId>
              </a:tblPr>
              <a:tblGrid>
                <a:gridCol w="3642272">
                  <a:extLst>
                    <a:ext uri="{9D8B030D-6E8A-4147-A177-3AD203B41FA5}">
                      <a16:colId xmlns:a16="http://schemas.microsoft.com/office/drawing/2014/main" val="1704814036"/>
                    </a:ext>
                  </a:extLst>
                </a:gridCol>
                <a:gridCol w="8132772">
                  <a:extLst>
                    <a:ext uri="{9D8B030D-6E8A-4147-A177-3AD203B41FA5}">
                      <a16:colId xmlns:a16="http://schemas.microsoft.com/office/drawing/2014/main" val="3295459330"/>
                    </a:ext>
                  </a:extLst>
                </a:gridCol>
              </a:tblGrid>
              <a:tr h="505190">
                <a:tc>
                  <a:txBody>
                    <a:bodyPr/>
                    <a:lstStyle/>
                    <a:p>
                      <a:pPr>
                        <a:lnSpc>
                          <a:spcPct val="107000"/>
                        </a:lnSpc>
                        <a:spcAft>
                          <a:spcPts val="800"/>
                        </a:spcAft>
                      </a:pPr>
                      <a:r>
                        <a:rPr lang="en-GB" sz="1400" b="1">
                          <a:effectLst/>
                          <a:latin typeface="Arial"/>
                          <a:ea typeface="Calibri" panose="020F0502020204030204" pitchFamily="34" charset="0"/>
                          <a:cs typeface="Arial"/>
                        </a:rPr>
                        <a:t>What if I am eligible but can’t access test kits?</a:t>
                      </a:r>
                      <a:endParaRPr lang="en-GB" sz="1400">
                        <a:effectLst/>
                        <a:latin typeface="Arial"/>
                        <a:ea typeface="Calibri" panose="020F0502020204030204" pitchFamily="34" charset="0"/>
                        <a:cs typeface="Arial"/>
                      </a:endParaRPr>
                    </a:p>
                  </a:txBody>
                  <a:tcPr>
                    <a:solidFill>
                      <a:srgbClr val="9CC5D4"/>
                    </a:solidFill>
                  </a:tcPr>
                </a:tc>
                <a:tc>
                  <a:txBody>
                    <a:bodyPr/>
                    <a:lstStyle/>
                    <a:p>
                      <a:pPr>
                        <a:lnSpc>
                          <a:spcPct val="107000"/>
                        </a:lnSpc>
                        <a:spcAft>
                          <a:spcPts val="800"/>
                        </a:spcAft>
                      </a:pPr>
                      <a:r>
                        <a:rPr lang="en-GB" sz="1400" b="0">
                          <a:solidFill>
                            <a:schemeClr val="tx1"/>
                          </a:solidFill>
                          <a:effectLst/>
                          <a:latin typeface="Arial" panose="020B0604020202020204" pitchFamily="34" charset="0"/>
                          <a:ea typeface="Calibri" panose="020F0502020204030204" pitchFamily="34" charset="0"/>
                          <a:cs typeface="Arial" panose="020B0604020202020204" pitchFamily="34" charset="0"/>
                        </a:rPr>
                        <a:t>If you cannot access test kits, you do not have to self-isolate but you are strongly advised to limit close contact with other people outside your household, especially in crowded or enclosed spaces and with anyone who is more vulnerable. You should continue to follow the current government guidance. </a:t>
                      </a:r>
                      <a:endParaRPr lang="en-GB" sz="1400" b="0">
                        <a:effectLst/>
                        <a:latin typeface="Arial" panose="020B0604020202020204" pitchFamily="34" charset="0"/>
                        <a:ea typeface="Calibri" panose="020F050202020403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val="2055428329"/>
                  </a:ext>
                </a:extLst>
              </a:tr>
              <a:tr h="5051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solidFill>
                          <a:effectLst/>
                          <a:highlight>
                            <a:srgbClr val="FFFF00"/>
                          </a:highlight>
                          <a:uLnTx/>
                          <a:uFillTx/>
                          <a:latin typeface="Arial" panose="020B0604020202020204" pitchFamily="34" charset="0"/>
                          <a:ea typeface="+mn-ea"/>
                          <a:cs typeface="Arial" panose="020B0604020202020204" pitchFamily="34" charset="0"/>
                        </a:rPr>
                        <a:t>Are Omicron contacts treated differently to other contacts?</a:t>
                      </a:r>
                    </a:p>
                    <a:p>
                      <a:pPr algn="l"/>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a:solidFill>
                      <a:srgbClr val="9CC5D4"/>
                    </a:solidFill>
                  </a:tcPr>
                </a:tc>
                <a:tc>
                  <a:txBody>
                    <a:bodyPr/>
                    <a:lstStyle/>
                    <a:p>
                      <a:pPr marL="0" indent="0" algn="l">
                        <a:buFont typeface="Arial" panose="020B0604020202020204" pitchFamily="34" charset="0"/>
                        <a:buNone/>
                      </a:pPr>
                      <a:r>
                        <a:rPr lang="en-GB" sz="1400" b="0" dirty="0">
                          <a:solidFill>
                            <a:schemeClr val="tx1"/>
                          </a:solidFill>
                          <a:highlight>
                            <a:srgbClr val="FFFF00"/>
                          </a:highlight>
                          <a:latin typeface="Arial" panose="020B0604020202020204" pitchFamily="34" charset="0"/>
                          <a:cs typeface="Arial" panose="020B0604020202020204" pitchFamily="34" charset="0"/>
                        </a:rPr>
                        <a:t>No, all fully vaccinated contacts will be exempt from isolation and advised to undertake </a:t>
                      </a:r>
                      <a:r>
                        <a:rPr lang="en-GB" sz="1400" dirty="0">
                          <a:highlight>
                            <a:srgbClr val="FFFF00"/>
                          </a:highlight>
                          <a:latin typeface="Arial"/>
                          <a:ea typeface="Arial" panose="020B0604020202020204" pitchFamily="34" charset="0"/>
                          <a:cs typeface="Arial"/>
                        </a:rPr>
                        <a:t>daily testing for contacts of Covid-19</a:t>
                      </a:r>
                      <a:r>
                        <a:rPr lang="en-GB" sz="1400" b="0" dirty="0">
                          <a:solidFill>
                            <a:schemeClr val="tx1"/>
                          </a:solidFill>
                          <a:highlight>
                            <a:srgbClr val="FFFF00"/>
                          </a:highlight>
                          <a:latin typeface="Arial" panose="020B0604020202020204" pitchFamily="34" charset="0"/>
                          <a:cs typeface="Arial" panose="020B0604020202020204" pitchFamily="34" charset="0"/>
                        </a:rPr>
                        <a:t>. This also applies to contacts of suspected or confirmed cases of the Omicron variant. </a:t>
                      </a:r>
                    </a:p>
                    <a:p>
                      <a:pPr marL="0" indent="0" algn="l">
                        <a:buFont typeface="Arial" panose="020B0604020202020204" pitchFamily="34" charset="0"/>
                        <a:buNone/>
                      </a:pPr>
                      <a:endParaRPr lang="en-GB" sz="1400" b="0" dirty="0">
                        <a:solidFill>
                          <a:schemeClr val="tx1"/>
                        </a:solidFill>
                        <a:latin typeface="Arial" panose="020B0604020202020204" pitchFamily="34" charset="0"/>
                        <a:cs typeface="Arial" panose="020B0604020202020204" pitchFamily="34" charset="0"/>
                      </a:endParaRPr>
                    </a:p>
                    <a:p>
                      <a:pPr marL="0" indent="0" algn="l">
                        <a:buFont typeface="Arial" panose="020B0604020202020204" pitchFamily="34" charset="0"/>
                        <a:buNone/>
                      </a:pPr>
                      <a:r>
                        <a:rPr lang="en-GB" sz="1400" b="0" dirty="0">
                          <a:solidFill>
                            <a:schemeClr val="tx1"/>
                          </a:solidFill>
                          <a:latin typeface="Arial"/>
                          <a:cs typeface="Arial"/>
                        </a:rPr>
                        <a:t>All close contacts who are not fully vaccinated, </a:t>
                      </a:r>
                      <a:r>
                        <a:rPr lang="en-GB" sz="1400" b="0" i="0" u="none" strike="noStrike" noProof="0" dirty="0">
                          <a:latin typeface="Arial"/>
                        </a:rPr>
                        <a:t>including close contacts of suspected or confirmed cases of the Omicron variant, are</a:t>
                      </a:r>
                      <a:r>
                        <a:rPr lang="en-GB" sz="1400" b="0" dirty="0">
                          <a:solidFill>
                            <a:schemeClr val="tx1"/>
                          </a:solidFill>
                          <a:latin typeface="Arial"/>
                          <a:cs typeface="Arial"/>
                        </a:rPr>
                        <a:t> required to self-isolate for 10 full days from their contact with the positive case. </a:t>
                      </a:r>
                      <a:endParaRPr lang="en-GB" sz="1400" b="0" dirty="0">
                        <a:solidFill>
                          <a:schemeClr val="tx1"/>
                        </a:solidFill>
                        <a:latin typeface="Arial" panose="020B060402020202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val="127858576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Why are Omicron contacts no longer asked to isolate when we know how transmissible the variant is?</a:t>
                      </a:r>
                    </a:p>
                  </a:txBody>
                  <a:tcPr>
                    <a:solidFill>
                      <a:srgbClr val="9CC5D4"/>
                    </a:solidFill>
                  </a:tcPr>
                </a:tc>
                <a:tc>
                  <a:txBody>
                    <a:bodyPr/>
                    <a:lstStyle/>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kumimoji="0" lang="en-GB" sz="1400" b="0" i="0" u="none" strike="noStrike" kern="1200" cap="none" spc="0" normalizeH="0" baseline="0" noProof="0">
                          <a:ln>
                            <a:noFill/>
                          </a:ln>
                          <a:solidFill>
                            <a:schemeClr val="tx1"/>
                          </a:solidFill>
                          <a:effectLst/>
                          <a:uLnTx/>
                          <a:uFillTx/>
                          <a:latin typeface="Arial"/>
                          <a:ea typeface="+mn-ea"/>
                          <a:cs typeface="Arial"/>
                        </a:rPr>
                        <a:t>Public health research has shown that a combination of daily testing and limiting avoidable social contact is effective in </a:t>
                      </a:r>
                      <a:r>
                        <a:rPr lang="en-GB" sz="1400" b="0" i="0" u="none" strike="noStrike" kern="1200" cap="none" spc="0" normalizeH="0" baseline="0" noProof="0">
                          <a:ln>
                            <a:noFill/>
                          </a:ln>
                          <a:solidFill>
                            <a:schemeClr val="tx1"/>
                          </a:solidFill>
                          <a:effectLst/>
                          <a:uLnTx/>
                          <a:uFillTx/>
                          <a:latin typeface="Arial"/>
                          <a:ea typeface="+mn-ea"/>
                          <a:cs typeface="Arial"/>
                        </a:rPr>
                        <a:t>restricting </a:t>
                      </a:r>
                      <a:r>
                        <a:rPr kumimoji="0" lang="en-GB" sz="1400" b="0" i="0" u="none" strike="noStrike" kern="1200" cap="none" spc="0" normalizeH="0" baseline="0" noProof="0">
                          <a:ln>
                            <a:noFill/>
                          </a:ln>
                          <a:solidFill>
                            <a:schemeClr val="tx1"/>
                          </a:solidFill>
                          <a:effectLst/>
                          <a:uLnTx/>
                          <a:uFillTx/>
                          <a:latin typeface="Arial"/>
                          <a:ea typeface="+mn-ea"/>
                          <a:cs typeface="Arial"/>
                        </a:rPr>
                        <a:t>transmission and containing the </a:t>
                      </a:r>
                      <a:r>
                        <a:rPr lang="en-GB" sz="1400" b="0" i="0" u="none" strike="noStrike" kern="1200" cap="none" spc="0" normalizeH="0" baseline="0" noProof="0">
                          <a:ln>
                            <a:noFill/>
                          </a:ln>
                          <a:solidFill>
                            <a:schemeClr val="tx1"/>
                          </a:solidFill>
                          <a:effectLst/>
                          <a:uLnTx/>
                          <a:uFillTx/>
                          <a:latin typeface="Arial"/>
                          <a:ea typeface="+mn-ea"/>
                          <a:cs typeface="Arial"/>
                        </a:rPr>
                        <a:t>virus</a:t>
                      </a:r>
                      <a:r>
                        <a:rPr kumimoji="0" lang="en-GB" sz="1400" b="0" i="0" u="none" strike="noStrike" kern="1200" cap="none" spc="0" normalizeH="0" baseline="0" noProof="0">
                          <a:ln>
                            <a:noFill/>
                          </a:ln>
                          <a:solidFill>
                            <a:schemeClr val="tx1"/>
                          </a:solidFill>
                          <a:effectLst/>
                          <a:uLnTx/>
                          <a:uFillTx/>
                          <a:latin typeface="Arial"/>
                          <a:ea typeface="+mn-ea"/>
                          <a:cs typeface="Arial"/>
                        </a:rPr>
                        <a:t>.</a:t>
                      </a:r>
                    </a:p>
                  </a:txBody>
                  <a:tcPr>
                    <a:solidFill>
                      <a:schemeClr val="bg1"/>
                    </a:solidFill>
                  </a:tcPr>
                </a:tc>
                <a:extLst>
                  <a:ext uri="{0D108BD9-81ED-4DB2-BD59-A6C34878D82A}">
                    <a16:rowId xmlns:a16="http://schemas.microsoft.com/office/drawing/2014/main" val="1447737820"/>
                  </a:ext>
                </a:extLst>
              </a:tr>
              <a:tr h="505190">
                <a:tc>
                  <a:txBody>
                    <a:bodyPr/>
                    <a:lstStyle/>
                    <a:p>
                      <a:pPr>
                        <a:lnSpc>
                          <a:spcPct val="107000"/>
                        </a:lnSpc>
                        <a:spcAft>
                          <a:spcPts val="800"/>
                        </a:spcAft>
                      </a:pPr>
                      <a:r>
                        <a:rPr lang="en-GB" sz="1400" b="1" dirty="0">
                          <a:solidFill>
                            <a:srgbClr val="242424"/>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What happens if you're isolating  because of Omicron?</a:t>
                      </a:r>
                      <a:endParaRPr lang="en-GB" sz="1400" dirty="0">
                        <a:effectLst/>
                        <a:highlight>
                          <a:srgbClr val="FFFF00"/>
                        </a:highlight>
                        <a:latin typeface="Arial" panose="020B0604020202020204" pitchFamily="34" charset="0"/>
                        <a:ea typeface="Calibri" panose="020F0502020204030204" pitchFamily="34" charset="0"/>
                        <a:cs typeface="Arial" panose="020B0604020202020204" pitchFamily="34" charset="0"/>
                      </a:endParaRPr>
                    </a:p>
                  </a:txBody>
                  <a:tcPr>
                    <a:solidFill>
                      <a:srgbClr val="9CC5D4"/>
                    </a:solidFill>
                  </a:tcPr>
                </a:tc>
                <a:tc>
                  <a:txBody>
                    <a:bodyPr/>
                    <a:lstStyle/>
                    <a:p>
                      <a:pPr>
                        <a:lnSpc>
                          <a:spcPct val="107000"/>
                        </a:lnSpc>
                        <a:spcAft>
                          <a:spcPts val="800"/>
                        </a:spcAft>
                      </a:pPr>
                      <a:r>
                        <a:rPr lang="en-GB" sz="1400" dirty="0">
                          <a:effectLst/>
                          <a:highlight>
                            <a:srgbClr val="FFFF00"/>
                          </a:highlight>
                          <a:latin typeface="Arial" panose="020B0604020202020204" pitchFamily="34" charset="0"/>
                          <a:ea typeface="Calibri" panose="020F0502020204030204" pitchFamily="34" charset="0"/>
                          <a:cs typeface="Arial" panose="020B0604020202020204" pitchFamily="34" charset="0"/>
                        </a:rPr>
                        <a:t>If you are fully vaccinated and currently isolating due to being a contact of someone that has Omicron, you no longer need to isolate and should take daily LFD tests for the isolation period of 10 days after your initial exposure date. </a:t>
                      </a:r>
                    </a:p>
                    <a:p>
                      <a:pPr>
                        <a:lnSpc>
                          <a:spcPct val="107000"/>
                        </a:lnSpc>
                        <a:spcAft>
                          <a:spcPts val="800"/>
                        </a:spcAft>
                      </a:pPr>
                      <a:r>
                        <a:rPr lang="en-GB" sz="1400" dirty="0">
                          <a:effectLst/>
                          <a:latin typeface="Arial" panose="020B0604020202020204" pitchFamily="34" charset="0"/>
                          <a:ea typeface="Calibri" panose="020F0502020204030204" pitchFamily="34" charset="0"/>
                          <a:cs typeface="Arial" panose="020B0604020202020204" pitchFamily="34" charset="0"/>
                        </a:rPr>
                        <a:t>You are also strongly advised to limit close contact with other people outside your household, especially in crowded or enclosed spaces and with anyone who is more vulnerable. You should continue to follow the current government guidance.</a:t>
                      </a:r>
                    </a:p>
                  </a:txBody>
                  <a:tcPr>
                    <a:solidFill>
                      <a:schemeClr val="bg1"/>
                    </a:solidFill>
                  </a:tcPr>
                </a:tc>
                <a:extLst>
                  <a:ext uri="{0D108BD9-81ED-4DB2-BD59-A6C34878D82A}">
                    <a16:rowId xmlns:a16="http://schemas.microsoft.com/office/drawing/2014/main" val="1008599483"/>
                  </a:ext>
                </a:extLst>
              </a:tr>
            </a:tbl>
          </a:graphicData>
        </a:graphic>
      </p:graphicFrame>
    </p:spTree>
    <p:extLst>
      <p:ext uri="{BB962C8B-B14F-4D97-AF65-F5344CB8AC3E}">
        <p14:creationId xmlns:p14="http://schemas.microsoft.com/office/powerpoint/2010/main" val="820949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4E6D4-8959-4902-A212-5FFF21A745E0}"/>
              </a:ext>
            </a:extLst>
          </p:cNvPr>
          <p:cNvSpPr>
            <a:spLocks noGrp="1"/>
          </p:cNvSpPr>
          <p:nvPr>
            <p:ph type="title"/>
          </p:nvPr>
        </p:nvSpPr>
        <p:spPr>
          <a:xfrm>
            <a:off x="330206" y="395984"/>
            <a:ext cx="10515600" cy="662795"/>
          </a:xfrm>
        </p:spPr>
        <p:txBody>
          <a:bodyPr>
            <a:normAutofit/>
          </a:bodyPr>
          <a:lstStyle/>
          <a:p>
            <a:r>
              <a:rPr lang="en-GB" sz="2400" b="1">
                <a:solidFill>
                  <a:prstClr val="white"/>
                </a:solidFill>
              </a:rPr>
              <a:t>Daily Testing for Contacts of Covid-19</a:t>
            </a:r>
            <a:endParaRPr lang="en-GB" sz="2400" b="1"/>
          </a:p>
        </p:txBody>
      </p:sp>
      <p:sp>
        <p:nvSpPr>
          <p:cNvPr id="5" name="Slide Number Placeholder 4">
            <a:extLst>
              <a:ext uri="{FF2B5EF4-FFF2-40B4-BE49-F238E27FC236}">
                <a16:creationId xmlns:a16="http://schemas.microsoft.com/office/drawing/2014/main" id="{0F2C2CE3-037B-4C91-A12F-360BFCD6D729}"/>
              </a:ext>
            </a:extLst>
          </p:cNvPr>
          <p:cNvSpPr>
            <a:spLocks noGrp="1"/>
          </p:cNvSpPr>
          <p:nvPr>
            <p:ph type="sldNum" sz="quarter" idx="11"/>
          </p:nvPr>
        </p:nvSpPr>
        <p:spPr/>
        <p:txBody>
          <a:bodyPr/>
          <a:lstStyle/>
          <a:p>
            <a:fld id="{344369E4-5DE7-46E5-874E-4FD437973785}" type="slidenum">
              <a:rPr lang="en-GB" smtClean="0"/>
              <a:pPr/>
              <a:t>8</a:t>
            </a:fld>
            <a:endParaRPr lang="en-GB" sz="1400"/>
          </a:p>
        </p:txBody>
      </p:sp>
      <p:graphicFrame>
        <p:nvGraphicFramePr>
          <p:cNvPr id="3" name="Table 5">
            <a:extLst>
              <a:ext uri="{FF2B5EF4-FFF2-40B4-BE49-F238E27FC236}">
                <a16:creationId xmlns:a16="http://schemas.microsoft.com/office/drawing/2014/main" id="{BF4D5FF5-0FD9-4F40-8539-5F314043E357}"/>
              </a:ext>
            </a:extLst>
          </p:cNvPr>
          <p:cNvGraphicFramePr>
            <a:graphicFrameLocks noGrp="1"/>
          </p:cNvGraphicFramePr>
          <p:nvPr>
            <p:extLst>
              <p:ext uri="{D42A27DB-BD31-4B8C-83A1-F6EECF244321}">
                <p14:modId xmlns:p14="http://schemas.microsoft.com/office/powerpoint/2010/main" val="646087322"/>
              </p:ext>
            </p:extLst>
          </p:nvPr>
        </p:nvGraphicFramePr>
        <p:xfrm>
          <a:off x="130629" y="1517574"/>
          <a:ext cx="11775044" cy="4724400"/>
        </p:xfrm>
        <a:graphic>
          <a:graphicData uri="http://schemas.openxmlformats.org/drawingml/2006/table">
            <a:tbl>
              <a:tblPr firstRow="1" bandRow="1">
                <a:tableStyleId>{D7AC3CCA-C797-4891-BE02-D94E43425B78}</a:tableStyleId>
              </a:tblPr>
              <a:tblGrid>
                <a:gridCol w="3642272">
                  <a:extLst>
                    <a:ext uri="{9D8B030D-6E8A-4147-A177-3AD203B41FA5}">
                      <a16:colId xmlns:a16="http://schemas.microsoft.com/office/drawing/2014/main" val="1704814036"/>
                    </a:ext>
                  </a:extLst>
                </a:gridCol>
                <a:gridCol w="8132772">
                  <a:extLst>
                    <a:ext uri="{9D8B030D-6E8A-4147-A177-3AD203B41FA5}">
                      <a16:colId xmlns:a16="http://schemas.microsoft.com/office/drawing/2014/main" val="3295459330"/>
                    </a:ext>
                  </a:extLst>
                </a:gridCol>
              </a:tblGrid>
              <a:tr h="505190">
                <a:tc>
                  <a:txBody>
                    <a:bodyPr/>
                    <a:lstStyle/>
                    <a:p>
                      <a:pPr lvl="0">
                        <a:lnSpc>
                          <a:spcPct val="107000"/>
                        </a:lnSpc>
                        <a:spcAft>
                          <a:spcPts val="800"/>
                        </a:spcAft>
                        <a:buNone/>
                      </a:pPr>
                      <a:r>
                        <a:rPr lang="en-GB" sz="1400" b="1" i="0" u="none" strike="noStrike" noProof="0">
                          <a:effectLst/>
                          <a:latin typeface="Arial"/>
                        </a:rPr>
                        <a:t>When should I start testing and how many tests should I take?</a:t>
                      </a:r>
                    </a:p>
                    <a:p>
                      <a:pPr algn="l"/>
                      <a:endParaRPr lang="en-GB" sz="1400" b="0">
                        <a:effectLst/>
                        <a:latin typeface="Arial" panose="020B0604020202020204" pitchFamily="34" charset="0"/>
                        <a:ea typeface="Calibri" panose="020F0502020204030204" pitchFamily="34" charset="0"/>
                        <a:cs typeface="Arial" panose="020B0604020202020204" pitchFamily="34" charset="0"/>
                      </a:endParaRPr>
                    </a:p>
                  </a:txBody>
                  <a:tcPr>
                    <a:solidFill>
                      <a:srgbClr val="9CC5D4"/>
                    </a:solidFill>
                  </a:tcPr>
                </a:tc>
                <a:tc>
                  <a:txBody>
                    <a:bodyPr/>
                    <a:lstStyle/>
                    <a:p>
                      <a:pPr lvl="0" algn="l">
                        <a:lnSpc>
                          <a:spcPct val="100000"/>
                        </a:lnSpc>
                        <a:spcBef>
                          <a:spcPts val="0"/>
                        </a:spcBef>
                        <a:spcAft>
                          <a:spcPts val="0"/>
                        </a:spcAft>
                        <a:buNone/>
                      </a:pPr>
                      <a:r>
                        <a:rPr lang="en-GB" sz="1400" b="0" i="0" u="none" strike="noStrike" noProof="0">
                          <a:effectLst/>
                          <a:latin typeface="Arial"/>
                        </a:rPr>
                        <a:t>If you are eligible for </a:t>
                      </a:r>
                      <a:r>
                        <a:rPr lang="en-GB" sz="1400" b="0">
                          <a:latin typeface="Arial"/>
                          <a:ea typeface="Arial" panose="020B0604020202020204" pitchFamily="34" charset="0"/>
                          <a:cs typeface="Arial"/>
                        </a:rPr>
                        <a:t>daily testing for contacts of Covid-19, </a:t>
                      </a:r>
                      <a:r>
                        <a:rPr lang="en-GB" sz="1400" b="0" i="0" u="none" strike="noStrike" noProof="0">
                          <a:effectLst/>
                          <a:latin typeface="Arial"/>
                        </a:rPr>
                        <a:t>you should ensure you have sufficient LFDs to complete 7 daily tests. </a:t>
                      </a:r>
                    </a:p>
                    <a:p>
                      <a:pPr marL="0" lvl="0" indent="0" algn="l">
                        <a:lnSpc>
                          <a:spcPct val="100000"/>
                        </a:lnSpc>
                        <a:spcBef>
                          <a:spcPts val="0"/>
                        </a:spcBef>
                        <a:spcAft>
                          <a:spcPts val="0"/>
                        </a:spcAft>
                        <a:buNone/>
                      </a:pPr>
                      <a:endParaRPr lang="en-GB" sz="1400" b="0" i="0" u="none" strike="noStrike" noProof="0">
                        <a:effectLst/>
                        <a:latin typeface="Arial"/>
                      </a:endParaRPr>
                    </a:p>
                    <a:p>
                      <a:pPr marL="0" lvl="0" indent="0" algn="l">
                        <a:lnSpc>
                          <a:spcPct val="100000"/>
                        </a:lnSpc>
                        <a:spcBef>
                          <a:spcPts val="0"/>
                        </a:spcBef>
                        <a:spcAft>
                          <a:spcPts val="0"/>
                        </a:spcAft>
                        <a:buNone/>
                      </a:pPr>
                      <a:r>
                        <a:rPr lang="en-GB" sz="1400" b="0" i="0" u="none" strike="noStrike" noProof="0">
                          <a:effectLst/>
                          <a:latin typeface="Arial"/>
                        </a:rPr>
                        <a:t>You don’t have to self-isolate whilst you wait to take your first test. </a:t>
                      </a:r>
                      <a:endParaRPr lang="en-GB" b="0">
                        <a:latin typeface="Arial"/>
                      </a:endParaRPr>
                    </a:p>
                    <a:p>
                      <a:pPr marL="0" lvl="0" indent="0" algn="l">
                        <a:lnSpc>
                          <a:spcPct val="100000"/>
                        </a:lnSpc>
                        <a:spcBef>
                          <a:spcPts val="0"/>
                        </a:spcBef>
                        <a:spcAft>
                          <a:spcPts val="0"/>
                        </a:spcAft>
                        <a:buNone/>
                      </a:pPr>
                      <a:endParaRPr lang="en-GB" sz="1400" b="0" i="0" u="none" strike="noStrike" noProof="0">
                        <a:effectLst/>
                        <a:latin typeface="Arial"/>
                      </a:endParaRPr>
                    </a:p>
                    <a:p>
                      <a:pPr marL="0" lvl="0" indent="0" algn="l">
                        <a:lnSpc>
                          <a:spcPct val="100000"/>
                        </a:lnSpc>
                        <a:spcBef>
                          <a:spcPts val="0"/>
                        </a:spcBef>
                        <a:spcAft>
                          <a:spcPts val="0"/>
                        </a:spcAft>
                        <a:buNone/>
                      </a:pPr>
                      <a:r>
                        <a:rPr lang="en-GB" sz="1400" b="0" i="0" u="none" strike="noStrike" noProof="0">
                          <a:effectLst/>
                          <a:latin typeface="Arial"/>
                        </a:rPr>
                        <a:t>Take a test as soon as you know that you have been in close contact with a positive case. </a:t>
                      </a:r>
                      <a:endParaRPr lang="en-GB" b="0">
                        <a:latin typeface="Arial"/>
                      </a:endParaRPr>
                    </a:p>
                    <a:p>
                      <a:pPr marL="285750" lvl="0" indent="-285750" algn="l">
                        <a:lnSpc>
                          <a:spcPct val="100000"/>
                        </a:lnSpc>
                        <a:spcBef>
                          <a:spcPts val="0"/>
                        </a:spcBef>
                        <a:spcAft>
                          <a:spcPts val="0"/>
                        </a:spcAft>
                        <a:buFont typeface="Arial"/>
                        <a:buChar char="•"/>
                      </a:pPr>
                      <a:r>
                        <a:rPr lang="en-GB" sz="1400" b="0" i="0" u="none" strike="noStrike" noProof="0">
                          <a:effectLst/>
                          <a:latin typeface="Arial"/>
                        </a:rPr>
                        <a:t>If you test negative – it is important to follow national guidance, including reducing contact with others, especially the elderly and vulnerable.</a:t>
                      </a:r>
                      <a:endParaRPr lang="en-GB" b="0">
                        <a:latin typeface="Arial"/>
                      </a:endParaRPr>
                    </a:p>
                    <a:p>
                      <a:pPr marL="285750" lvl="0" indent="-285750" algn="l">
                        <a:lnSpc>
                          <a:spcPct val="100000"/>
                        </a:lnSpc>
                        <a:spcBef>
                          <a:spcPts val="0"/>
                        </a:spcBef>
                        <a:spcAft>
                          <a:spcPts val="0"/>
                        </a:spcAft>
                        <a:buFont typeface="Arial"/>
                        <a:buChar char="•"/>
                      </a:pPr>
                      <a:r>
                        <a:rPr lang="en-GB" sz="1400" b="0" i="0" u="none" strike="noStrike" noProof="0">
                          <a:effectLst/>
                          <a:latin typeface="Arial"/>
                        </a:rPr>
                        <a:t>If you test positive – self-isolate immediately and you must take a confirmatory PCR test</a:t>
                      </a:r>
                      <a:endParaRPr lang="en-GB" b="0">
                        <a:latin typeface="Arial"/>
                      </a:endParaRPr>
                    </a:p>
                    <a:p>
                      <a:pPr marL="0" lvl="0" indent="0" algn="l">
                        <a:lnSpc>
                          <a:spcPct val="100000"/>
                        </a:lnSpc>
                        <a:spcBef>
                          <a:spcPts val="0"/>
                        </a:spcBef>
                        <a:spcAft>
                          <a:spcPts val="0"/>
                        </a:spcAft>
                        <a:buNone/>
                      </a:pPr>
                      <a:endParaRPr lang="en-GB" sz="1400" b="0" i="0" u="none" strike="noStrike" noProof="0">
                        <a:effectLst/>
                        <a:latin typeface="Arial"/>
                      </a:endParaRPr>
                    </a:p>
                    <a:p>
                      <a:pPr marL="0" lvl="0" indent="0" algn="l">
                        <a:lnSpc>
                          <a:spcPct val="100000"/>
                        </a:lnSpc>
                        <a:spcBef>
                          <a:spcPts val="0"/>
                        </a:spcBef>
                        <a:spcAft>
                          <a:spcPts val="0"/>
                        </a:spcAft>
                        <a:buNone/>
                      </a:pPr>
                      <a:r>
                        <a:rPr lang="en-GB" sz="1400" b="0" i="0" u="none" strike="noStrike" noProof="0">
                          <a:effectLst/>
                          <a:latin typeface="Arial"/>
                        </a:rPr>
                        <a:t>You should take a maximum of 7 tests or until 10 days after exposure to the positive case if sooner.</a:t>
                      </a:r>
                    </a:p>
                    <a:p>
                      <a:pPr marL="0" lvl="0" indent="0" algn="l">
                        <a:lnSpc>
                          <a:spcPct val="100000"/>
                        </a:lnSpc>
                        <a:spcBef>
                          <a:spcPts val="0"/>
                        </a:spcBef>
                        <a:spcAft>
                          <a:spcPts val="0"/>
                        </a:spcAft>
                        <a:buNone/>
                      </a:pPr>
                      <a:endParaRPr lang="en-GB" sz="1400" b="0" i="0" u="none" strike="noStrike" noProof="0">
                        <a:effectLst/>
                      </a:endParaRPr>
                    </a:p>
                  </a:txBody>
                  <a:tcPr>
                    <a:solidFill>
                      <a:schemeClr val="bg1"/>
                    </a:solidFill>
                  </a:tcPr>
                </a:tc>
                <a:extLst>
                  <a:ext uri="{0D108BD9-81ED-4DB2-BD59-A6C34878D82A}">
                    <a16:rowId xmlns:a16="http://schemas.microsoft.com/office/drawing/2014/main" val="1278585762"/>
                  </a:ext>
                </a:extLst>
              </a:tr>
              <a:tr h="505190">
                <a:tc>
                  <a:txBody>
                    <a:bodyPr/>
                    <a:lstStyle/>
                    <a:p>
                      <a:pPr algn="l"/>
                      <a:r>
                        <a:rPr lang="en-GB" sz="1400" b="1">
                          <a:solidFill>
                            <a:schemeClr val="tx1"/>
                          </a:solidFill>
                          <a:latin typeface="Arial"/>
                          <a:cs typeface="Arial"/>
                        </a:rPr>
                        <a:t>What type of LFD kits can be used for </a:t>
                      </a:r>
                      <a:r>
                        <a:rPr lang="en-GB" sz="1400" b="1">
                          <a:latin typeface="Arial"/>
                          <a:ea typeface="Arial" panose="020B0604020202020204" pitchFamily="34" charset="0"/>
                          <a:cs typeface="Arial"/>
                        </a:rPr>
                        <a:t>daily testing for contacts of Covid-19 </a:t>
                      </a:r>
                      <a:r>
                        <a:rPr lang="en-GB" sz="1400" b="1">
                          <a:solidFill>
                            <a:schemeClr val="tx1"/>
                          </a:solidFill>
                          <a:latin typeface="Arial"/>
                          <a:cs typeface="Arial"/>
                        </a:rPr>
                        <a:t>?</a:t>
                      </a:r>
                    </a:p>
                  </a:txBody>
                  <a:tcPr>
                    <a:solidFill>
                      <a:srgbClr val="9CC5D4"/>
                    </a:solidFill>
                  </a:tcPr>
                </a:tc>
                <a:tc>
                  <a:txBody>
                    <a:bodyPr/>
                    <a:lstStyle/>
                    <a:p>
                      <a:pPr marL="0" indent="0" algn="l">
                        <a:buFont typeface="Arial" panose="020B0604020202020204" pitchFamily="34" charset="0"/>
                        <a:buNone/>
                      </a:pPr>
                      <a:r>
                        <a:rPr lang="en-GB" sz="1400" b="0" baseline="0">
                          <a:solidFill>
                            <a:schemeClr val="tx1"/>
                          </a:solidFill>
                          <a:latin typeface="Arial"/>
                          <a:cs typeface="Arial"/>
                        </a:rPr>
                        <a:t>All the following LFD kits can be used:</a:t>
                      </a:r>
                      <a:endParaRPr lang="en-US"/>
                    </a:p>
                    <a:p>
                      <a:pPr marL="285750" lvl="0" indent="-285750" algn="l">
                        <a:buFont typeface="Arial" panose="020B0604020202020204" pitchFamily="34" charset="0"/>
                        <a:buChar char="•"/>
                      </a:pPr>
                      <a:r>
                        <a:rPr lang="en-GB" sz="1400" b="0" baseline="0">
                          <a:solidFill>
                            <a:schemeClr val="tx1"/>
                          </a:solidFill>
                          <a:latin typeface="Arial"/>
                          <a:cs typeface="Arial"/>
                        </a:rPr>
                        <a:t>NHS Branded COVID-19 self-test</a:t>
                      </a:r>
                    </a:p>
                    <a:p>
                      <a:pPr marL="285750" lvl="0" indent="-285750" algn="l">
                        <a:buFont typeface="Arial" panose="020B0604020202020204" pitchFamily="34" charset="0"/>
                        <a:buChar char="•"/>
                      </a:pPr>
                      <a:r>
                        <a:rPr lang="en-GB" sz="1400" b="0" baseline="0">
                          <a:solidFill>
                            <a:schemeClr val="tx1"/>
                          </a:solidFill>
                          <a:latin typeface="Arial"/>
                          <a:cs typeface="Arial"/>
                        </a:rPr>
                        <a:t>Orient Gene</a:t>
                      </a:r>
                      <a:endParaRPr lang="en-GB"/>
                    </a:p>
                    <a:p>
                      <a:pPr marL="285750" lvl="0" indent="-285750" algn="l">
                        <a:buFont typeface="Arial" panose="020B0604020202020204" pitchFamily="34" charset="0"/>
                        <a:buChar char="•"/>
                      </a:pPr>
                      <a:r>
                        <a:rPr lang="en-GB" sz="1400" b="0" baseline="0">
                          <a:solidFill>
                            <a:schemeClr val="tx1"/>
                          </a:solidFill>
                          <a:latin typeface="Arial"/>
                          <a:cs typeface="Arial"/>
                        </a:rPr>
                        <a:t>ACON </a:t>
                      </a:r>
                      <a:r>
                        <a:rPr lang="en-GB" sz="1400" b="0" baseline="0" err="1">
                          <a:solidFill>
                            <a:schemeClr val="tx1"/>
                          </a:solidFill>
                          <a:latin typeface="Arial"/>
                          <a:cs typeface="Arial"/>
                        </a:rPr>
                        <a:t>Flowflex</a:t>
                      </a:r>
                      <a:endParaRPr lang="en-GB"/>
                    </a:p>
                    <a:p>
                      <a:pPr marL="285750" lvl="0" indent="-285750" algn="l">
                        <a:buFont typeface="Arial" panose="020B0604020202020204" pitchFamily="34" charset="0"/>
                        <a:buChar char="•"/>
                      </a:pPr>
                      <a:r>
                        <a:rPr lang="en-GB" sz="1400" b="0" baseline="0">
                          <a:solidFill>
                            <a:schemeClr val="tx1"/>
                          </a:solidFill>
                          <a:latin typeface="Arial"/>
                          <a:cs typeface="Arial"/>
                        </a:rPr>
                        <a:t>MP Biomedicals</a:t>
                      </a:r>
                      <a:endParaRPr lang="en-GB"/>
                    </a:p>
                    <a:p>
                      <a:pPr marL="285750" lvl="0" indent="-285750" algn="l">
                        <a:buFont typeface="Arial" panose="020B0604020202020204" pitchFamily="34" charset="0"/>
                        <a:buChar char="•"/>
                      </a:pPr>
                      <a:r>
                        <a:rPr lang="en-GB" sz="1400" b="0" baseline="0">
                          <a:solidFill>
                            <a:schemeClr val="tx1"/>
                          </a:solidFill>
                          <a:latin typeface="Arial"/>
                          <a:cs typeface="Arial"/>
                        </a:rPr>
                        <a:t>Sure Screen </a:t>
                      </a:r>
                    </a:p>
                    <a:p>
                      <a:pPr marL="285750" lvl="0" indent="-285750" algn="l">
                        <a:buFont typeface="Arial" panose="020B0604020202020204" pitchFamily="34" charset="0"/>
                        <a:buChar char="•"/>
                      </a:pPr>
                      <a:endParaRPr lang="en-GB"/>
                    </a:p>
                    <a:p>
                      <a:pPr marL="0" indent="0" algn="l">
                        <a:buFont typeface="Arial" panose="020B0604020202020204" pitchFamily="34" charset="0"/>
                        <a:buNone/>
                      </a:pPr>
                      <a:r>
                        <a:rPr lang="en-US" sz="1400" b="0" i="0" u="none" strike="noStrike" baseline="0" noProof="0">
                          <a:latin typeface="Arial"/>
                        </a:rPr>
                        <a:t>All tests are equally suitable and have been clinically evaluated and selected for their use based on performance. </a:t>
                      </a:r>
                      <a:endParaRPr lang="en-GB" sz="1400" b="0" i="0" u="none" strike="noStrike" baseline="0" noProof="0">
                        <a:latin typeface="Arial"/>
                      </a:endParaRPr>
                    </a:p>
                  </a:txBody>
                  <a:tcPr>
                    <a:solidFill>
                      <a:schemeClr val="bg1"/>
                    </a:solidFill>
                  </a:tcPr>
                </a:tc>
                <a:extLst>
                  <a:ext uri="{0D108BD9-81ED-4DB2-BD59-A6C34878D82A}">
                    <a16:rowId xmlns:a16="http://schemas.microsoft.com/office/drawing/2014/main" val="3758156196"/>
                  </a:ext>
                </a:extLst>
              </a:tr>
            </a:tbl>
          </a:graphicData>
        </a:graphic>
      </p:graphicFrame>
    </p:spTree>
    <p:extLst>
      <p:ext uri="{BB962C8B-B14F-4D97-AF65-F5344CB8AC3E}">
        <p14:creationId xmlns:p14="http://schemas.microsoft.com/office/powerpoint/2010/main" val="2262424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4E6D4-8959-4902-A212-5FFF21A745E0}"/>
              </a:ext>
            </a:extLst>
          </p:cNvPr>
          <p:cNvSpPr>
            <a:spLocks noGrp="1"/>
          </p:cNvSpPr>
          <p:nvPr>
            <p:ph type="title"/>
          </p:nvPr>
        </p:nvSpPr>
        <p:spPr>
          <a:xfrm>
            <a:off x="330206" y="395984"/>
            <a:ext cx="10515600" cy="662795"/>
          </a:xfrm>
        </p:spPr>
        <p:txBody>
          <a:bodyPr>
            <a:normAutofit/>
          </a:bodyPr>
          <a:lstStyle/>
          <a:p>
            <a:r>
              <a:rPr lang="en-GB" sz="2400" b="1">
                <a:solidFill>
                  <a:prstClr val="white"/>
                </a:solidFill>
              </a:rPr>
              <a:t>Daily Testing for Contacts of Covid-19</a:t>
            </a:r>
            <a:endParaRPr lang="en-GB" sz="2400" b="1"/>
          </a:p>
        </p:txBody>
      </p:sp>
      <p:sp>
        <p:nvSpPr>
          <p:cNvPr id="5" name="Slide Number Placeholder 4">
            <a:extLst>
              <a:ext uri="{FF2B5EF4-FFF2-40B4-BE49-F238E27FC236}">
                <a16:creationId xmlns:a16="http://schemas.microsoft.com/office/drawing/2014/main" id="{0F2C2CE3-037B-4C91-A12F-360BFCD6D729}"/>
              </a:ext>
            </a:extLst>
          </p:cNvPr>
          <p:cNvSpPr>
            <a:spLocks noGrp="1"/>
          </p:cNvSpPr>
          <p:nvPr>
            <p:ph type="sldNum" sz="quarter" idx="11"/>
          </p:nvPr>
        </p:nvSpPr>
        <p:spPr/>
        <p:txBody>
          <a:bodyPr/>
          <a:lstStyle/>
          <a:p>
            <a:fld id="{344369E4-5DE7-46E5-874E-4FD437973785}" type="slidenum">
              <a:rPr lang="en-GB" smtClean="0"/>
              <a:pPr/>
              <a:t>9</a:t>
            </a:fld>
            <a:endParaRPr lang="en-GB" sz="1400"/>
          </a:p>
        </p:txBody>
      </p:sp>
      <p:graphicFrame>
        <p:nvGraphicFramePr>
          <p:cNvPr id="3" name="Table 5">
            <a:extLst>
              <a:ext uri="{FF2B5EF4-FFF2-40B4-BE49-F238E27FC236}">
                <a16:creationId xmlns:a16="http://schemas.microsoft.com/office/drawing/2014/main" id="{BF4D5FF5-0FD9-4F40-8539-5F314043E357}"/>
              </a:ext>
            </a:extLst>
          </p:cNvPr>
          <p:cNvGraphicFramePr>
            <a:graphicFrameLocks noGrp="1"/>
          </p:cNvGraphicFramePr>
          <p:nvPr>
            <p:extLst>
              <p:ext uri="{D42A27DB-BD31-4B8C-83A1-F6EECF244321}">
                <p14:modId xmlns:p14="http://schemas.microsoft.com/office/powerpoint/2010/main" val="3818409978"/>
              </p:ext>
            </p:extLst>
          </p:nvPr>
        </p:nvGraphicFramePr>
        <p:xfrm>
          <a:off x="130629" y="1517574"/>
          <a:ext cx="11775044" cy="4832604"/>
        </p:xfrm>
        <a:graphic>
          <a:graphicData uri="http://schemas.openxmlformats.org/drawingml/2006/table">
            <a:tbl>
              <a:tblPr firstRow="1" bandRow="1">
                <a:tableStyleId>{D7AC3CCA-C797-4891-BE02-D94E43425B78}</a:tableStyleId>
              </a:tblPr>
              <a:tblGrid>
                <a:gridCol w="3642272">
                  <a:extLst>
                    <a:ext uri="{9D8B030D-6E8A-4147-A177-3AD203B41FA5}">
                      <a16:colId xmlns:a16="http://schemas.microsoft.com/office/drawing/2014/main" val="1704814036"/>
                    </a:ext>
                  </a:extLst>
                </a:gridCol>
                <a:gridCol w="8132772">
                  <a:extLst>
                    <a:ext uri="{9D8B030D-6E8A-4147-A177-3AD203B41FA5}">
                      <a16:colId xmlns:a16="http://schemas.microsoft.com/office/drawing/2014/main" val="3295459330"/>
                    </a:ext>
                  </a:extLst>
                </a:gridCol>
              </a:tblGrid>
              <a:tr h="505190">
                <a:tc>
                  <a:txBody>
                    <a:bodyPr/>
                    <a:lstStyle/>
                    <a:p>
                      <a:pPr lvl="0" algn="l">
                        <a:buNone/>
                      </a:pPr>
                      <a:r>
                        <a:rPr lang="en-GB" sz="1400" b="1" i="0">
                          <a:solidFill>
                            <a:schemeClr val="tx1"/>
                          </a:solidFill>
                          <a:effectLst/>
                          <a:latin typeface="Arial"/>
                          <a:cs typeface="Arial"/>
                        </a:rPr>
                        <a:t>Do I need to take all 7 LFD tests? </a:t>
                      </a:r>
                      <a:endParaRPr lang="en-GB" sz="1400" b="1">
                        <a:solidFill>
                          <a:schemeClr val="tx1"/>
                        </a:solidFill>
                        <a:effectLst/>
                        <a:latin typeface="Arial"/>
                        <a:ea typeface="Calibri" panose="020F0502020204030204" pitchFamily="34" charset="0"/>
                        <a:cs typeface="Arial"/>
                      </a:endParaRPr>
                    </a:p>
                  </a:txBody>
                  <a:tcPr>
                    <a:solidFill>
                      <a:srgbClr val="9CC5D4"/>
                    </a:solidFill>
                  </a:tcPr>
                </a:tc>
                <a:tc>
                  <a:txBody>
                    <a:bodyPr/>
                    <a:lstStyle/>
                    <a:p>
                      <a:pPr marL="0" marR="0" lvl="0" indent="0" algn="l">
                        <a:lnSpc>
                          <a:spcPct val="107000"/>
                        </a:lnSpc>
                        <a:spcBef>
                          <a:spcPts val="0"/>
                        </a:spcBef>
                        <a:spcAft>
                          <a:spcPts val="0"/>
                        </a:spcAft>
                        <a:buNone/>
                      </a:pPr>
                      <a:r>
                        <a:rPr lang="en-GB" sz="1400" b="0" i="0" u="none" strike="noStrike" noProof="0">
                          <a:solidFill>
                            <a:schemeClr val="tx1"/>
                          </a:solidFill>
                          <a:effectLst/>
                          <a:latin typeface="Arial"/>
                        </a:rPr>
                        <a:t>Contacts participating in </a:t>
                      </a:r>
                      <a:r>
                        <a:rPr lang="en-GB" sz="1400" b="0">
                          <a:latin typeface="Arial"/>
                          <a:ea typeface="Arial" panose="020B0604020202020204" pitchFamily="34" charset="0"/>
                          <a:cs typeface="Arial"/>
                        </a:rPr>
                        <a:t>daily testing for contacts of Covid-19 </a:t>
                      </a:r>
                      <a:r>
                        <a:rPr lang="en-GB" sz="1400" b="0" i="0" u="none" strike="noStrike" noProof="0">
                          <a:solidFill>
                            <a:schemeClr val="tx1"/>
                          </a:solidFill>
                          <a:effectLst/>
                          <a:latin typeface="Arial"/>
                        </a:rPr>
                        <a:t>are asked to take a LFD test for 7 consecutive days (or </a:t>
                      </a:r>
                      <a:r>
                        <a:rPr lang="en-GB" sz="1400" b="0" i="0" u="none" strike="noStrike" noProof="0">
                          <a:effectLst/>
                          <a:latin typeface="Arial"/>
                        </a:rPr>
                        <a:t>until 10 days after exposure to the positive case, if sooner</a:t>
                      </a:r>
                      <a:r>
                        <a:rPr lang="en-GB" sz="1400" b="0" i="0" u="none" strike="noStrike" noProof="0">
                          <a:solidFill>
                            <a:schemeClr val="tx1"/>
                          </a:solidFill>
                          <a:effectLst/>
                          <a:latin typeface="Arial"/>
                        </a:rPr>
                        <a:t>).</a:t>
                      </a:r>
                    </a:p>
                    <a:p>
                      <a:pPr marL="0" marR="0" lvl="0" indent="0" algn="l">
                        <a:lnSpc>
                          <a:spcPct val="107000"/>
                        </a:lnSpc>
                        <a:spcBef>
                          <a:spcPts val="0"/>
                        </a:spcBef>
                        <a:spcAft>
                          <a:spcPts val="0"/>
                        </a:spcAft>
                        <a:buNone/>
                      </a:pPr>
                      <a:endParaRPr lang="en-GB" sz="1400" b="0" i="0" u="none" strike="noStrike" noProof="0">
                        <a:solidFill>
                          <a:schemeClr val="tx1"/>
                        </a:solidFill>
                        <a:effectLst/>
                        <a:latin typeface="Arial"/>
                      </a:endParaRPr>
                    </a:p>
                  </a:txBody>
                  <a:tcPr>
                    <a:solidFill>
                      <a:schemeClr val="bg1"/>
                    </a:solidFill>
                  </a:tcPr>
                </a:tc>
                <a:extLst>
                  <a:ext uri="{0D108BD9-81ED-4DB2-BD59-A6C34878D82A}">
                    <a16:rowId xmlns:a16="http://schemas.microsoft.com/office/drawing/2014/main" val="1645050651"/>
                  </a:ext>
                </a:extLst>
              </a:tr>
              <a:tr h="505190">
                <a:tc>
                  <a:txBody>
                    <a:bodyPr/>
                    <a:lstStyle/>
                    <a:p>
                      <a:pPr algn="l"/>
                      <a:r>
                        <a:rPr lang="en-GB" sz="1400" b="1">
                          <a:effectLst/>
                          <a:latin typeface="Arial"/>
                          <a:ea typeface="Calibri" panose="020F0502020204030204" pitchFamily="34" charset="0"/>
                          <a:cs typeface="Arial"/>
                        </a:rPr>
                        <a:t>What if I have a positive LFD result or develop symptoms while undertaking </a:t>
                      </a:r>
                      <a:r>
                        <a:rPr lang="en-GB" sz="1400" b="1">
                          <a:latin typeface="Arial"/>
                          <a:ea typeface="Arial" panose="020B0604020202020204" pitchFamily="34" charset="0"/>
                          <a:cs typeface="Arial"/>
                        </a:rPr>
                        <a:t>daily testing for contacts of Covid-19</a:t>
                      </a:r>
                      <a:r>
                        <a:rPr lang="en-GB" sz="1400" b="1">
                          <a:effectLst/>
                          <a:latin typeface="Arial"/>
                          <a:ea typeface="Calibri" panose="020F0502020204030204" pitchFamily="34" charset="0"/>
                          <a:cs typeface="Arial"/>
                        </a:rPr>
                        <a:t>?  </a:t>
                      </a:r>
                      <a:endParaRPr lang="en-GB" sz="1400" b="1">
                        <a:effectLst/>
                        <a:latin typeface="Arial" panose="020B0604020202020204" pitchFamily="34" charset="0"/>
                        <a:ea typeface="Calibri" panose="020F0502020204030204" pitchFamily="34" charset="0"/>
                        <a:cs typeface="Arial" panose="020B0604020202020204" pitchFamily="34" charset="0"/>
                      </a:endParaRPr>
                    </a:p>
                  </a:txBody>
                  <a:tcPr>
                    <a:solidFill>
                      <a:srgbClr val="9CC5D4"/>
                    </a:solidFill>
                  </a:tcPr>
                </a:tc>
                <a:tc>
                  <a:txBody>
                    <a:bodyPr/>
                    <a:lstStyle/>
                    <a:p>
                      <a:pPr marL="0" indent="0" algn="l">
                        <a:buFont typeface="Arial" panose="020B0604020202020204" pitchFamily="34" charset="0"/>
                        <a:buNone/>
                      </a:pPr>
                      <a:r>
                        <a:rPr lang="en-GB" sz="1400" b="0">
                          <a:solidFill>
                            <a:schemeClr val="tx1"/>
                          </a:solidFill>
                          <a:latin typeface="Arial"/>
                          <a:cs typeface="Arial"/>
                        </a:rPr>
                        <a:t>If you develop symptoms of COVID-19, however mild, and/or your LFD test gives a positive result, you should self-isolate and </a:t>
                      </a:r>
                      <a:r>
                        <a:rPr lang="en-GB" sz="1400" b="0">
                          <a:effectLst/>
                          <a:latin typeface="Arial"/>
                          <a:ea typeface="Calibri" panose="020F0502020204030204" pitchFamily="34" charset="0"/>
                          <a:cs typeface="Arial"/>
                        </a:rPr>
                        <a:t>order a confirmatory PCR test </a:t>
                      </a:r>
                      <a:r>
                        <a:rPr lang="en-GB" sz="1400" b="0" u="sng">
                          <a:solidFill>
                            <a:srgbClr val="0563C1"/>
                          </a:solidFill>
                          <a:effectLst/>
                          <a:latin typeface="Arial"/>
                          <a:ea typeface="Calibri" panose="020F0502020204030204" pitchFamily="34" charset="0"/>
                          <a:cs typeface="Arial"/>
                          <a:hlinkClick r:id="rId2">
                            <a:extLst>
                              <a:ext uri="{A12FA001-AC4F-418D-AE19-62706E023703}">
                                <ahyp:hlinkClr xmlns:ahyp="http://schemas.microsoft.com/office/drawing/2018/hyperlinkcolor" val="tx"/>
                              </a:ext>
                            </a:extLst>
                          </a:hlinkClick>
                        </a:rPr>
                        <a:t>Get a free PCR test to check if you have coronavirus (COVID-19) - GOV.UK (www.gov.uk)</a:t>
                      </a:r>
                      <a:r>
                        <a:rPr lang="en-GB" sz="1400" b="0" u="sng">
                          <a:solidFill>
                            <a:srgbClr val="0563C1"/>
                          </a:solidFill>
                          <a:effectLst/>
                          <a:latin typeface="Arial"/>
                          <a:ea typeface="Calibri" panose="020F0502020204030204" pitchFamily="34" charset="0"/>
                          <a:cs typeface="Arial"/>
                        </a:rPr>
                        <a:t>.</a:t>
                      </a:r>
                    </a:p>
                    <a:p>
                      <a:pPr marL="0" indent="0" algn="l">
                        <a:buFont typeface="Arial" panose="020B0604020202020204" pitchFamily="34" charset="0"/>
                        <a:buNone/>
                      </a:pPr>
                      <a:endParaRPr lang="en-GB" sz="1400" b="0">
                        <a:solidFill>
                          <a:schemeClr val="tx1"/>
                        </a:solidFill>
                        <a:latin typeface="Arial" panose="020B0604020202020204" pitchFamily="34" charset="0"/>
                        <a:cs typeface="Arial" panose="020B0604020202020204" pitchFamily="34" charset="0"/>
                      </a:endParaRPr>
                    </a:p>
                    <a:p>
                      <a:pPr marL="0" indent="0" algn="l">
                        <a:buFont typeface="Arial" panose="020B0604020202020204" pitchFamily="34" charset="0"/>
                        <a:buNone/>
                      </a:pPr>
                      <a:r>
                        <a:rPr lang="en-GB" sz="1400" b="0">
                          <a:solidFill>
                            <a:schemeClr val="tx1"/>
                          </a:solidFill>
                          <a:latin typeface="Arial"/>
                          <a:cs typeface="Arial"/>
                        </a:rPr>
                        <a:t>You should self-isolate for 10 full days (without taking any further LFD tests) unless a confirmatory PCR test taken within the next 2 days gives a negative result. </a:t>
                      </a:r>
                    </a:p>
                    <a:p>
                      <a:pPr marL="0" indent="0" algn="l">
                        <a:buFont typeface="Arial" panose="020B0604020202020204" pitchFamily="34" charset="0"/>
                        <a:buNone/>
                      </a:pPr>
                      <a:endParaRPr lang="en-GB" sz="1400" b="0">
                        <a:solidFill>
                          <a:schemeClr val="tx1"/>
                        </a:solidFill>
                        <a:latin typeface="Arial"/>
                        <a:cs typeface="Arial"/>
                      </a:endParaRPr>
                    </a:p>
                  </a:txBody>
                  <a:tcPr>
                    <a:solidFill>
                      <a:schemeClr val="bg1"/>
                    </a:solidFill>
                  </a:tcPr>
                </a:tc>
                <a:extLst>
                  <a:ext uri="{0D108BD9-81ED-4DB2-BD59-A6C34878D82A}">
                    <a16:rowId xmlns:a16="http://schemas.microsoft.com/office/drawing/2014/main" val="1278585762"/>
                  </a:ext>
                </a:extLst>
              </a:tr>
              <a:tr h="505190">
                <a:tc>
                  <a:txBody>
                    <a:bodyPr/>
                    <a:lstStyle/>
                    <a:p>
                      <a:pPr algn="l"/>
                      <a:r>
                        <a:rPr lang="en-GB" sz="1400" b="1" dirty="0">
                          <a:effectLst/>
                          <a:highlight>
                            <a:srgbClr val="FFFF00"/>
                          </a:highlight>
                          <a:latin typeface="Arial"/>
                          <a:ea typeface="Calibri" panose="020F0502020204030204" pitchFamily="34" charset="0"/>
                          <a:cs typeface="Arial"/>
                        </a:rPr>
                        <a:t>How can I report my LFD test result?</a:t>
                      </a:r>
                    </a:p>
                  </a:txBody>
                  <a:tcPr>
                    <a:solidFill>
                      <a:srgbClr val="9CC5D4"/>
                    </a:solidFill>
                  </a:tcPr>
                </a:tc>
                <a:tc>
                  <a:txBody>
                    <a:bodyPr/>
                    <a:lstStyle/>
                    <a:p>
                      <a:pPr marL="0" marR="0" lvl="0" indent="0" algn="l">
                        <a:lnSpc>
                          <a:spcPct val="107000"/>
                        </a:lnSpc>
                        <a:spcBef>
                          <a:spcPts val="0"/>
                        </a:spcBef>
                        <a:spcAft>
                          <a:spcPts val="800"/>
                        </a:spcAft>
                        <a:buNone/>
                      </a:pPr>
                      <a:r>
                        <a:rPr lang="en-GB" sz="1400" b="0" i="0" u="none" strike="noStrike" kern="1200" cap="none" spc="0" normalizeH="0" baseline="0" noProof="0" dirty="0">
                          <a:ln>
                            <a:noFill/>
                          </a:ln>
                          <a:effectLst/>
                          <a:uLnTx/>
                          <a:uFillTx/>
                          <a:latin typeface="Arial"/>
                        </a:rPr>
                        <a:t>For every test that you take, you should report your LFD result via this gov.uk page: </a:t>
                      </a:r>
                      <a:r>
                        <a:rPr lang="en-GB" sz="1400" b="0" i="0" u="sng" strike="noStrike" kern="1200" cap="none" spc="0" normalizeH="0" baseline="0" noProof="0" dirty="0">
                          <a:ln>
                            <a:noFill/>
                          </a:ln>
                          <a:effectLst/>
                          <a:uLnTx/>
                          <a:uFillTx/>
                          <a:latin typeface="Arial"/>
                          <a:hlinkClick r:id="rId3"/>
                        </a:rPr>
                        <a:t>Report a COVID-19 rapid lateral flow test result - GOV.UK (www.gov.uk)</a:t>
                      </a:r>
                      <a:r>
                        <a:rPr lang="en-GB" sz="1400" b="0" i="0" u="sng" strike="noStrike" kern="1200" cap="none" spc="0" normalizeH="0" baseline="0" noProof="0" dirty="0">
                          <a:ln>
                            <a:noFill/>
                          </a:ln>
                          <a:effectLst/>
                          <a:uLnTx/>
                          <a:uFillTx/>
                          <a:latin typeface="Arial"/>
                        </a:rPr>
                        <a:t>.</a:t>
                      </a:r>
                      <a:endParaRPr lang="en-GB" sz="1400" b="0" i="0" u="none" strike="noStrike" kern="1200" cap="none" spc="0" normalizeH="0" baseline="0" noProof="0" dirty="0">
                        <a:ln>
                          <a:noFill/>
                        </a:ln>
                        <a:effectLst/>
                        <a:uLnTx/>
                        <a:uFillTx/>
                      </a:endParaRPr>
                    </a:p>
                    <a:p>
                      <a:pPr marL="0" marR="0" lvl="0" indent="0" algn="l">
                        <a:lnSpc>
                          <a:spcPct val="107000"/>
                        </a:lnSpc>
                        <a:spcBef>
                          <a:spcPts val="0"/>
                        </a:spcBef>
                        <a:spcAft>
                          <a:spcPts val="800"/>
                        </a:spcAft>
                        <a:buNone/>
                      </a:pPr>
                      <a:r>
                        <a:rPr lang="en-GB" sz="1400" b="0" i="0" u="none" strike="noStrike" kern="1200" cap="none" spc="0" normalizeH="0" baseline="0" noProof="0" dirty="0">
                          <a:ln>
                            <a:noFill/>
                          </a:ln>
                          <a:effectLst/>
                          <a:uLnTx/>
                          <a:uFillTx/>
                          <a:latin typeface="Arial"/>
                        </a:rPr>
                        <a:t>Participants can contact 119 if they need support reporting their results and for language support if English is not their first language.</a:t>
                      </a:r>
                      <a:endParaRPr lang="en-US" sz="1400" b="0" i="0" u="none" strike="noStrike" kern="1200" cap="none" spc="0" normalizeH="0" baseline="0" noProof="0" dirty="0">
                        <a:ln>
                          <a:noFill/>
                        </a:ln>
                        <a:effectLst/>
                        <a:uLnTx/>
                        <a:uFillTx/>
                      </a:endParaRPr>
                    </a:p>
                    <a:p>
                      <a:pPr marL="0" marR="0" lvl="0" indent="0" algn="l">
                        <a:lnSpc>
                          <a:spcPct val="100000"/>
                        </a:lnSpc>
                        <a:spcBef>
                          <a:spcPts val="0"/>
                        </a:spcBef>
                        <a:spcAft>
                          <a:spcPts val="0"/>
                        </a:spcAft>
                        <a:buClrTx/>
                        <a:buSzTx/>
                        <a:buFontTx/>
                        <a:buNone/>
                      </a:pPr>
                      <a:r>
                        <a:rPr kumimoji="0" lang="en-GB" sz="1400" b="0" i="0" u="none" strike="noStrike" kern="1200" cap="none" spc="0" normalizeH="0" baseline="0" noProof="0" dirty="0">
                          <a:ln>
                            <a:noFill/>
                          </a:ln>
                          <a:effectLst/>
                          <a:highlight>
                            <a:srgbClr val="FFFF00"/>
                          </a:highlight>
                          <a:uLnTx/>
                          <a:uFillTx/>
                          <a:latin typeface="Arial"/>
                          <a:ea typeface="+mn-ea"/>
                          <a:cs typeface="+mn-cs"/>
                        </a:rPr>
                        <a:t>It is important to report your result even if it is negative or invalid so that we can track the numbers of positive results being reported against the total number of tests being taken. This helps us to spot patterns and identify outbreaks more quickly.</a:t>
                      </a:r>
                      <a:r>
                        <a:rPr lang="en-GB" sz="1400" b="0" i="0" u="none" strike="noStrike" kern="1200" cap="none" spc="0" normalizeH="0" baseline="0" noProof="0" dirty="0">
                          <a:ln>
                            <a:noFill/>
                          </a:ln>
                          <a:effectLst/>
                          <a:highlight>
                            <a:srgbClr val="FFFF00"/>
                          </a:highlight>
                          <a:uLnTx/>
                          <a:uFillTx/>
                          <a:latin typeface="Arial"/>
                          <a:ea typeface="+mn-ea"/>
                          <a:cs typeface="+mn-cs"/>
                        </a:rPr>
                        <a:t> </a:t>
                      </a:r>
                      <a:endParaRPr kumimoji="0" lang="en-GB" dirty="0">
                        <a:highlight>
                          <a:srgbClr val="FFFF00"/>
                        </a:highligh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solidFill>
                        <a:effectLst/>
                        <a:highlight>
                          <a:srgbClr val="FFFF00"/>
                        </a:highligh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effectLst/>
                          <a:highlight>
                            <a:srgbClr val="FFFF00"/>
                          </a:highlight>
                          <a:uLnTx/>
                          <a:uFillTx/>
                          <a:latin typeface="Arial"/>
                          <a:ea typeface="+mn-ea"/>
                          <a:cs typeface="+mn-cs"/>
                        </a:rPr>
                        <a:t>If people only tell us positive results, virus case levels look higher than they really are. So even if your test is negative or void, make sure you report it to us right away.  </a:t>
                      </a:r>
                    </a:p>
                  </a:txBody>
                  <a:tcPr>
                    <a:solidFill>
                      <a:schemeClr val="bg1"/>
                    </a:solidFill>
                  </a:tcPr>
                </a:tc>
                <a:extLst>
                  <a:ext uri="{0D108BD9-81ED-4DB2-BD59-A6C34878D82A}">
                    <a16:rowId xmlns:a16="http://schemas.microsoft.com/office/drawing/2014/main" val="1447737820"/>
                  </a:ext>
                </a:extLst>
              </a:tr>
            </a:tbl>
          </a:graphicData>
        </a:graphic>
      </p:graphicFrame>
    </p:spTree>
    <p:extLst>
      <p:ext uri="{BB962C8B-B14F-4D97-AF65-F5344CB8AC3E}">
        <p14:creationId xmlns:p14="http://schemas.microsoft.com/office/powerpoint/2010/main" val="16852085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KHSA Presentation template 16-9.potx" id="{FCCDE917-761C-8D46-810E-9C486E1425E5}" vid="{0BBDD5EF-1167-7B45-8C70-F265FAF4035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418EC6498AAC549A5A61F92CF9BCF9B" ma:contentTypeVersion="15" ma:contentTypeDescription="Create a new document." ma:contentTypeScope="" ma:versionID="be9e5815aa2db1d274c1f8b8d6ec915f">
  <xsd:schema xmlns:xsd="http://www.w3.org/2001/XMLSchema" xmlns:xs="http://www.w3.org/2001/XMLSchema" xmlns:p="http://schemas.microsoft.com/office/2006/metadata/properties" xmlns:ns2="f07bb4aa-3cb6-47af-b0e2-d155f33154e7" xmlns:ns3="78c90afb-ae84-4d92-aa4b-8e87d96113f1" targetNamespace="http://schemas.microsoft.com/office/2006/metadata/properties" ma:root="true" ma:fieldsID="789fb706b9da201199f8070987bb9799" ns2:_="" ns3:_="">
    <xsd:import namespace="f07bb4aa-3cb6-47af-b0e2-d155f33154e7"/>
    <xsd:import namespace="78c90afb-ae84-4d92-aa4b-8e87d96113f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Descrip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07bb4aa-3cb6-47af-b0e2-d155f33154e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Description" ma:index="19" nillable="true" ma:displayName="Description" ma:description="What and how are these documents used." ma:format="Dropdown" ma:internalName="Description">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8c90afb-ae84-4d92-aa4b-8e87d96113f1"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escription xmlns="f07bb4aa-3cb6-47af-b0e2-d155f33154e7" xsi:nil="true"/>
  </documentManagement>
</p:properties>
</file>

<file path=customXml/itemProps1.xml><?xml version="1.0" encoding="utf-8"?>
<ds:datastoreItem xmlns:ds="http://schemas.openxmlformats.org/officeDocument/2006/customXml" ds:itemID="{2B1B74C8-2071-47EB-A687-A441B1066697}">
  <ds:schemaRefs>
    <ds:schemaRef ds:uri="78c90afb-ae84-4d92-aa4b-8e87d96113f1"/>
    <ds:schemaRef ds:uri="f07bb4aa-3cb6-47af-b0e2-d155f33154e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52D7F7A-AF66-43AD-AD46-940C22361B9C}">
  <ds:schemaRefs>
    <ds:schemaRef ds:uri="http://schemas.microsoft.com/sharepoint/v3/contenttype/forms"/>
  </ds:schemaRefs>
</ds:datastoreItem>
</file>

<file path=customXml/itemProps3.xml><?xml version="1.0" encoding="utf-8"?>
<ds:datastoreItem xmlns:ds="http://schemas.openxmlformats.org/officeDocument/2006/customXml" ds:itemID="{34E36C86-548F-4ABE-9B52-9FDEA1F2FD7A}">
  <ds:schemaRefs>
    <ds:schemaRef ds:uri="78c90afb-ae84-4d92-aa4b-8e87d96113f1"/>
    <ds:schemaRef ds:uri="f07bb4aa-3cb6-47af-b0e2-d155f33154e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ukhsa-presentation-template-1 (1)</Template>
  <TotalTime>82</TotalTime>
  <Words>2893</Words>
  <Application>Microsoft Office PowerPoint</Application>
  <PresentationFormat>Widescreen</PresentationFormat>
  <Paragraphs>183</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-apple-system</vt:lpstr>
      <vt:lpstr>Arial</vt:lpstr>
      <vt:lpstr>Arial,Sans-Serif</vt:lpstr>
      <vt:lpstr>Calibri</vt:lpstr>
      <vt:lpstr>Office Theme</vt:lpstr>
      <vt:lpstr>Briefing: Daily Testing for Contacts of Covid-19 (DTCC)       Adapted for Education Settings by CCC/PCC LA    Version 0.2 / 13 December 2021  </vt:lpstr>
      <vt:lpstr>Daily Testing for Contacts of Covid-19 (DTCC) </vt:lpstr>
      <vt:lpstr>Daily Testing for Contacts of Covid-19</vt:lpstr>
      <vt:lpstr>Daily Testing for Contacts of Covid-19</vt:lpstr>
      <vt:lpstr>Daily Testing for Contacts of Covid-19</vt:lpstr>
      <vt:lpstr>Daily Testing for Contacts of Covid-19</vt:lpstr>
      <vt:lpstr>Daily Testing for Contacts of Covid-19</vt:lpstr>
      <vt:lpstr>Daily Testing for Contacts of Covid-19</vt:lpstr>
      <vt:lpstr>Daily Testing for Contacts of Covid-19</vt:lpstr>
      <vt:lpstr>Daily Testing for Contacts of Covid-19</vt:lpstr>
      <vt:lpstr>Daily Testing for Contacts of Covid-19</vt:lpstr>
      <vt:lpstr>Daily Testing for Contacts of Covid-19</vt:lpstr>
      <vt:lpstr>Daily Testing for Contacts of Covid-19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For who         Version / Date</dc:title>
  <dc:creator>Wasley, Tuyet</dc:creator>
  <cp:lastModifiedBy>C Bennet</cp:lastModifiedBy>
  <cp:revision>17</cp:revision>
  <cp:lastPrinted>2021-08-09T14:01:33Z</cp:lastPrinted>
  <dcterms:created xsi:type="dcterms:W3CDTF">2021-10-07T10:19:28Z</dcterms:created>
  <dcterms:modified xsi:type="dcterms:W3CDTF">2021-12-15T09:05:17Z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0x0101005418EC6498AAC549A5A61F92CF9BCF9B</vt:lpwstr>
  </property>
</Properties>
</file>